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3" r:id="rId2"/>
  </p:sldMasterIdLst>
  <p:notesMasterIdLst>
    <p:notesMasterId r:id="rId50"/>
  </p:notesMasterIdLst>
  <p:sldIdLst>
    <p:sldId id="388" r:id="rId3"/>
    <p:sldId id="438" r:id="rId4"/>
    <p:sldId id="524" r:id="rId5"/>
    <p:sldId id="525" r:id="rId6"/>
    <p:sldId id="526" r:id="rId7"/>
    <p:sldId id="537" r:id="rId8"/>
    <p:sldId id="262" r:id="rId9"/>
    <p:sldId id="269" r:id="rId10"/>
    <p:sldId id="270" r:id="rId11"/>
    <p:sldId id="271" r:id="rId12"/>
    <p:sldId id="527" r:id="rId13"/>
    <p:sldId id="528" r:id="rId14"/>
    <p:sldId id="529" r:id="rId15"/>
    <p:sldId id="530" r:id="rId16"/>
    <p:sldId id="533" r:id="rId17"/>
    <p:sldId id="534" r:id="rId18"/>
    <p:sldId id="535" r:id="rId19"/>
    <p:sldId id="531" r:id="rId20"/>
    <p:sldId id="532" r:id="rId21"/>
    <p:sldId id="473" r:id="rId22"/>
    <p:sldId id="474" r:id="rId23"/>
    <p:sldId id="475" r:id="rId24"/>
    <p:sldId id="476" r:id="rId25"/>
    <p:sldId id="513" r:id="rId26"/>
    <p:sldId id="514" r:id="rId27"/>
    <p:sldId id="515" r:id="rId28"/>
    <p:sldId id="516" r:id="rId29"/>
    <p:sldId id="517" r:id="rId30"/>
    <p:sldId id="518" r:id="rId31"/>
    <p:sldId id="519" r:id="rId32"/>
    <p:sldId id="520" r:id="rId33"/>
    <p:sldId id="477" r:id="rId34"/>
    <p:sldId id="478" r:id="rId35"/>
    <p:sldId id="479" r:id="rId36"/>
    <p:sldId id="480" r:id="rId37"/>
    <p:sldId id="481" r:id="rId38"/>
    <p:sldId id="508" r:id="rId39"/>
    <p:sldId id="510" r:id="rId40"/>
    <p:sldId id="509" r:id="rId41"/>
    <p:sldId id="504" r:id="rId42"/>
    <p:sldId id="501" r:id="rId43"/>
    <p:sldId id="521" r:id="rId44"/>
    <p:sldId id="522" r:id="rId45"/>
    <p:sldId id="523" r:id="rId46"/>
    <p:sldId id="512" r:id="rId47"/>
    <p:sldId id="536" r:id="rId48"/>
    <p:sldId id="436" r:id="rId49"/>
  </p:sldIdLst>
  <p:sldSz cx="9144000" cy="5149850"/>
  <p:notesSz cx="6858000" cy="9144000"/>
  <p:custDataLst>
    <p:tags r:id="rId51"/>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ina" initials="C" lastIdx="6" clrIdx="0">
    <p:extLst>
      <p:ext uri="{19B8F6BF-5375-455C-9EA6-DF929625EA0E}">
        <p15:presenceInfo xmlns:p15="http://schemas.microsoft.com/office/powerpoint/2012/main" userId="Car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01" autoAdjust="0"/>
    <p:restoredTop sz="88929" autoAdjust="0"/>
  </p:normalViewPr>
  <p:slideViewPr>
    <p:cSldViewPr showGuides="1">
      <p:cViewPr>
        <p:scale>
          <a:sx n="83" d="100"/>
          <a:sy n="83" d="100"/>
        </p:scale>
        <p:origin x="376" y="536"/>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3216028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t-EE" dirty="0"/>
              <a:t>so, we made a study just for this purpose...</a:t>
            </a:r>
          </a:p>
        </p:txBody>
      </p:sp>
      <p:sp>
        <p:nvSpPr>
          <p:cNvPr id="4" name="Slide Number Placeholder 3"/>
          <p:cNvSpPr>
            <a:spLocks noGrp="1"/>
          </p:cNvSpPr>
          <p:nvPr>
            <p:ph type="sldNum" sz="quarter" idx="10"/>
          </p:nvPr>
        </p:nvSpPr>
        <p:spPr/>
        <p:txBody>
          <a:bodyPr/>
          <a:lstStyle/>
          <a:p>
            <a:fld id="{8F805EBC-262B-4E0A-8934-E1849987060F}" type="slidenum">
              <a:rPr lang="de-DE" smtClean="0"/>
              <a:t>21</a:t>
            </a:fld>
            <a:endParaRPr lang="de-DE"/>
          </a:p>
        </p:txBody>
      </p:sp>
    </p:spTree>
    <p:extLst>
      <p:ext uri="{BB962C8B-B14F-4D97-AF65-F5344CB8AC3E}">
        <p14:creationId xmlns:p14="http://schemas.microsoft.com/office/powerpoint/2010/main" val="2103893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t-EE"/>
          </a:p>
        </p:txBody>
      </p:sp>
      <p:sp>
        <p:nvSpPr>
          <p:cNvPr id="4" name="Slide Number Placeholder 3"/>
          <p:cNvSpPr>
            <a:spLocks noGrp="1"/>
          </p:cNvSpPr>
          <p:nvPr>
            <p:ph type="sldNum" sz="quarter" idx="10"/>
          </p:nvPr>
        </p:nvSpPr>
        <p:spPr/>
        <p:txBody>
          <a:bodyPr/>
          <a:lstStyle/>
          <a:p>
            <a:fld id="{8F805EBC-262B-4E0A-8934-E1849987060F}" type="slidenum">
              <a:rPr lang="de-DE" smtClean="0"/>
              <a:t>22</a:t>
            </a:fld>
            <a:endParaRPr lang="de-DE"/>
          </a:p>
        </p:txBody>
      </p:sp>
    </p:spTree>
    <p:extLst>
      <p:ext uri="{BB962C8B-B14F-4D97-AF65-F5344CB8AC3E}">
        <p14:creationId xmlns:p14="http://schemas.microsoft.com/office/powerpoint/2010/main" val="552574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et-EE" dirty="0"/>
              <a:t>Für uns interessant sind die oberen Trials, denn da ist Überspezifizierung möglich, während man bei den unteren auf jeden Fall die Farbe mit angeben muss, um zwischen den Objekten zu desambiguieren. Jetzt ist die Frage, ob es einen Unteschied macht, ob noch ein Distraktor da ist.</a:t>
            </a:r>
          </a:p>
          <a:p>
            <a:endParaRPr lang="et-EE" dirty="0"/>
          </a:p>
          <a:p>
            <a:endParaRPr lang="et-EE" dirty="0"/>
          </a:p>
          <a:p>
            <a:r>
              <a:rPr lang="et-EE" dirty="0"/>
              <a:t>So these stimuli are designed with this in mind, in one case you have a distractor and</a:t>
            </a:r>
            <a:r>
              <a:rPr lang="et-EE" baseline="0" dirty="0"/>
              <a:t> in another you don’t...</a:t>
            </a:r>
            <a:endParaRPr lang="et-EE" dirty="0"/>
          </a:p>
          <a:p>
            <a:endParaRPr lang="et-EE" dirty="0"/>
          </a:p>
          <a:p>
            <a:endParaRPr lang="et-EE" dirty="0"/>
          </a:p>
          <a:p>
            <a:endParaRPr lang="et-EE" dirty="0"/>
          </a:p>
          <a:p>
            <a:endParaRPr lang="et-EE" dirty="0"/>
          </a:p>
          <a:p>
            <a:r>
              <a:rPr lang="et-EE" dirty="0"/>
              <a:t>only difference is whether</a:t>
            </a:r>
            <a:r>
              <a:rPr lang="et-EE" baseline="0" dirty="0"/>
              <a:t> there is another item or not, which had the effect of disturbing their idea of whether the contrast was actually necessary or not...</a:t>
            </a:r>
          </a:p>
          <a:p>
            <a:endParaRPr lang="et-E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t-EE" dirty="0"/>
              <a:t>here this difference is more salient... /by just monitoring colour and item, it is more difficult..., but if it is saliently another thing... [for experiment introduction]---</a:t>
            </a:r>
          </a:p>
          <a:p>
            <a:endParaRPr lang="en-US" dirty="0"/>
          </a:p>
        </p:txBody>
      </p:sp>
      <p:sp>
        <p:nvSpPr>
          <p:cNvPr id="4" name="Foliennummernplatzhalter 3"/>
          <p:cNvSpPr>
            <a:spLocks noGrp="1"/>
          </p:cNvSpPr>
          <p:nvPr>
            <p:ph type="sldNum" sz="quarter" idx="10"/>
          </p:nvPr>
        </p:nvSpPr>
        <p:spPr/>
        <p:txBody>
          <a:bodyPr/>
          <a:lstStyle/>
          <a:p>
            <a:fld id="{8F805EBC-262B-4E0A-8934-E1849987060F}" type="slidenum">
              <a:rPr lang="de-DE" smtClean="0"/>
              <a:t>23</a:t>
            </a:fld>
            <a:endParaRPr lang="de-DE"/>
          </a:p>
        </p:txBody>
      </p:sp>
    </p:spTree>
    <p:extLst>
      <p:ext uri="{BB962C8B-B14F-4D97-AF65-F5344CB8AC3E}">
        <p14:creationId xmlns:p14="http://schemas.microsoft.com/office/powerpoint/2010/main" val="1588184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en-US"/>
              <a:t>doubles ch 12 - overspecification, </a:t>
            </a:r>
          </a:p>
        </p:txBody>
      </p:sp>
      <p:sp>
        <p:nvSpPr>
          <p:cNvPr id="4" name="Foliennummernplatzhalter 3"/>
          <p:cNvSpPr>
            <a:spLocks noGrp="1"/>
          </p:cNvSpPr>
          <p:nvPr>
            <p:ph type="sldNum" sz="quarter" idx="10"/>
          </p:nvPr>
        </p:nvSpPr>
        <p:spPr/>
        <p:txBody>
          <a:bodyPr/>
          <a:lstStyle/>
          <a:p>
            <a:fld id="{8F805EBC-262B-4E0A-8934-E1849987060F}" type="slidenum">
              <a:rPr lang="de-DE" smtClean="0"/>
              <a:t>37</a:t>
            </a:fld>
            <a:endParaRPr lang="de-DE"/>
          </a:p>
        </p:txBody>
      </p:sp>
    </p:spTree>
    <p:extLst>
      <p:ext uri="{BB962C8B-B14F-4D97-AF65-F5344CB8AC3E}">
        <p14:creationId xmlns:p14="http://schemas.microsoft.com/office/powerpoint/2010/main" val="2224203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3200" y="468313"/>
            <a:ext cx="6488113" cy="3654425"/>
          </a:xfrm>
        </p:spPr>
      </p:sp>
      <p:sp>
        <p:nvSpPr>
          <p:cNvPr id="3" name="Notizenplatzhalter 2"/>
          <p:cNvSpPr>
            <a:spLocks noGrp="1"/>
          </p:cNvSpPr>
          <p:nvPr>
            <p:ph type="body" idx="1"/>
          </p:nvPr>
        </p:nvSpPr>
        <p:spPr/>
        <p:txBody>
          <a:bodyPr/>
          <a:lstStyle/>
          <a:p>
            <a:r>
              <a:rPr lang="en-US"/>
              <a:t>single chain,</a:t>
            </a:r>
            <a:r>
              <a:rPr lang="en-US" baseline="0"/>
              <a:t> almost perfect transmission apart from a little replicated typo</a:t>
            </a:r>
            <a:endParaRPr lang="en-US"/>
          </a:p>
        </p:txBody>
      </p:sp>
      <p:sp>
        <p:nvSpPr>
          <p:cNvPr id="4" name="Foliennummernplatzhalter 3"/>
          <p:cNvSpPr>
            <a:spLocks noGrp="1"/>
          </p:cNvSpPr>
          <p:nvPr>
            <p:ph type="sldNum" sz="quarter" idx="10"/>
          </p:nvPr>
        </p:nvSpPr>
        <p:spPr/>
        <p:txBody>
          <a:bodyPr/>
          <a:lstStyle/>
          <a:p>
            <a:fld id="{8F805EBC-262B-4E0A-8934-E1849987060F}" type="slidenum">
              <a:rPr lang="de-DE" smtClean="0"/>
              <a:t>38</a:t>
            </a:fld>
            <a:endParaRPr lang="de-DE"/>
          </a:p>
        </p:txBody>
      </p:sp>
    </p:spTree>
    <p:extLst>
      <p:ext uri="{BB962C8B-B14F-4D97-AF65-F5344CB8AC3E}">
        <p14:creationId xmlns:p14="http://schemas.microsoft.com/office/powerpoint/2010/main" val="1803649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US"/>
              <a:t>Bei der Auswertung berücksichtigt wurden natürlich nur die Trials, bei denen Überspezifizierung möglich war, also wo man zwei unterschiedliche Items auf dem Tisch sieht.</a:t>
            </a:r>
          </a:p>
          <a:p>
            <a:r>
              <a:rPr lang="en-US"/>
              <a:t>Signifikanter Unterschied zwischen den beiden Konditionen – im komplexen Kontext setzt sich die Überspezifizierung sehr viel schneller durch.</a:t>
            </a:r>
          </a:p>
        </p:txBody>
      </p:sp>
      <p:sp>
        <p:nvSpPr>
          <p:cNvPr id="4" name="Slide Number Placeholder 3"/>
          <p:cNvSpPr>
            <a:spLocks noGrp="1"/>
          </p:cNvSpPr>
          <p:nvPr>
            <p:ph type="sldNum" sz="quarter" idx="5"/>
          </p:nvPr>
        </p:nvSpPr>
        <p:spPr/>
        <p:txBody>
          <a:bodyPr/>
          <a:lstStyle/>
          <a:p>
            <a:fld id="{8C37CD91-9336-4D29-B703-F68FB26B3122}" type="slidenum">
              <a:rPr lang="en-US" smtClean="0"/>
              <a:t>40</a:t>
            </a:fld>
            <a:endParaRPr lang="en-US"/>
          </a:p>
        </p:txBody>
      </p:sp>
    </p:spTree>
    <p:extLst>
      <p:ext uri="{BB962C8B-B14F-4D97-AF65-F5344CB8AC3E}">
        <p14:creationId xmlns:p14="http://schemas.microsoft.com/office/powerpoint/2010/main" val="3157989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blau hinterlegt sind die Ketten, in denen die Sprache von Anfang bis Ende vollständig expressiv geblieben ist, d.h. eine Markierung für das Objekt und eine Markierung für die Farbe hatte, in den anderen Ketten ist die Expressivität teilweise verlorengegangen, indem z.B. der Farbmarker eine andere Bedeutung angenommen hat</a:t>
            </a:r>
          </a:p>
        </p:txBody>
      </p:sp>
      <p:sp>
        <p:nvSpPr>
          <p:cNvPr id="4" name="Slide Number Placeholder 3"/>
          <p:cNvSpPr>
            <a:spLocks noGrp="1"/>
          </p:cNvSpPr>
          <p:nvPr>
            <p:ph type="sldNum" sz="quarter" idx="5"/>
          </p:nvPr>
        </p:nvSpPr>
        <p:spPr/>
        <p:txBody>
          <a:bodyPr/>
          <a:lstStyle/>
          <a:p>
            <a:fld id="{8C37CD91-9336-4D29-B703-F68FB26B3122}" type="slidenum">
              <a:rPr lang="en-US" smtClean="0"/>
              <a:t>42</a:t>
            </a:fld>
            <a:endParaRPr lang="en-US"/>
          </a:p>
        </p:txBody>
      </p:sp>
    </p:spTree>
    <p:extLst>
      <p:ext uri="{BB962C8B-B14F-4D97-AF65-F5344CB8AC3E}">
        <p14:creationId xmlns:p14="http://schemas.microsoft.com/office/powerpoint/2010/main" val="428223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blau hinterlegt sind die Ketten, in denen die Sprache von Anfang bis Ende vollständig expressiv geblieben ist, d.h. eine Markierung für das Objekt und eine Markierung für die Farbe hatte, in den anderen Ketten ist die Expressivität teilweise verlorengegangen, indem z.B. der Farbmarker eine andere Bedeutung angenommen hat</a:t>
            </a:r>
          </a:p>
        </p:txBody>
      </p:sp>
      <p:sp>
        <p:nvSpPr>
          <p:cNvPr id="4" name="Slide Number Placeholder 3"/>
          <p:cNvSpPr>
            <a:spLocks noGrp="1"/>
          </p:cNvSpPr>
          <p:nvPr>
            <p:ph type="sldNum" sz="quarter" idx="5"/>
          </p:nvPr>
        </p:nvSpPr>
        <p:spPr/>
        <p:txBody>
          <a:bodyPr/>
          <a:lstStyle/>
          <a:p>
            <a:fld id="{8C37CD91-9336-4D29-B703-F68FB26B3122}" type="slidenum">
              <a:rPr lang="en-US" smtClean="0"/>
              <a:t>43</a:t>
            </a:fld>
            <a:endParaRPr lang="en-US"/>
          </a:p>
        </p:txBody>
      </p:sp>
    </p:spTree>
    <p:extLst>
      <p:ext uri="{BB962C8B-B14F-4D97-AF65-F5344CB8AC3E}">
        <p14:creationId xmlns:p14="http://schemas.microsoft.com/office/powerpoint/2010/main" val="121703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blau hinterlegt sind die Ketten, in denen die Sprache von Anfang bis Ende vollständig expressiv geblieben ist, d.h. eine Markierung für das Objekt und eine Markierung für die Farbe hatte, in den anderen Ketten ist die Expressivität teilweise verlorengegangen, indem z.B. der Farbmarker eine andere Bedeutung angenommen hat</a:t>
            </a:r>
          </a:p>
        </p:txBody>
      </p:sp>
      <p:sp>
        <p:nvSpPr>
          <p:cNvPr id="4" name="Slide Number Placeholder 3"/>
          <p:cNvSpPr>
            <a:spLocks noGrp="1"/>
          </p:cNvSpPr>
          <p:nvPr>
            <p:ph type="sldNum" sz="quarter" idx="5"/>
          </p:nvPr>
        </p:nvSpPr>
        <p:spPr/>
        <p:txBody>
          <a:bodyPr/>
          <a:lstStyle/>
          <a:p>
            <a:fld id="{8C37CD91-9336-4D29-B703-F68FB26B3122}" type="slidenum">
              <a:rPr lang="en-US" smtClean="0"/>
              <a:t>44</a:t>
            </a:fld>
            <a:endParaRPr lang="en-US"/>
          </a:p>
        </p:txBody>
      </p:sp>
    </p:spTree>
    <p:extLst>
      <p:ext uri="{BB962C8B-B14F-4D97-AF65-F5344CB8AC3E}">
        <p14:creationId xmlns:p14="http://schemas.microsoft.com/office/powerpoint/2010/main" val="394811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84% entscheiden sich für b), wählen also nicht die minimale Satzbedeutung, sondern die, die sich aus einem pragmatischen Anreicherungsprozess über die Maxime der Quantität bzw. Modalität (nach Grice) bzw. das Q-Prinzip (nach Horn) ergibt.</a:t>
            </a:r>
          </a:p>
        </p:txBody>
      </p:sp>
      <p:sp>
        <p:nvSpPr>
          <p:cNvPr id="4" name="Slide Number Placeholder 3"/>
          <p:cNvSpPr>
            <a:spLocks noGrp="1"/>
          </p:cNvSpPr>
          <p:nvPr>
            <p:ph type="sldNum" sz="quarter" idx="5"/>
          </p:nvPr>
        </p:nvSpPr>
        <p:spPr/>
        <p:txBody>
          <a:bodyPr/>
          <a:lstStyle/>
          <a:p>
            <a:fld id="{E4EA47C3-D6D1-45C7-B7EF-A1183D105D1C}" type="slidenum">
              <a:rPr lang="de-DE" smtClean="0"/>
              <a:pPr/>
              <a:t>3</a:t>
            </a:fld>
            <a:endParaRPr lang="de-DE" dirty="0"/>
          </a:p>
        </p:txBody>
      </p:sp>
    </p:spTree>
    <p:extLst>
      <p:ext uri="{BB962C8B-B14F-4D97-AF65-F5344CB8AC3E}">
        <p14:creationId xmlns:p14="http://schemas.microsoft.com/office/powerpoint/2010/main" val="6456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In der Studie von Noveck/Posada (2003) ging es darum, experimentelle</a:t>
            </a:r>
          </a:p>
          <a:p>
            <a:r>
              <a:rPr lang="en-GB" sz="1200" kern="1200">
                <a:solidFill>
                  <a:schemeClr val="tx1"/>
                </a:solidFill>
                <a:effectLst/>
                <a:latin typeface="Arial" panose="020B0604020202020204" pitchFamily="34" charset="0"/>
                <a:ea typeface="+mn-ea"/>
                <a:cs typeface="+mn-cs"/>
              </a:rPr>
              <a:t>Evidenz für oder gegen die Annahme zu gewinnen, dass H.rer bei der Verarbeitung</a:t>
            </a:r>
          </a:p>
          <a:p>
            <a:r>
              <a:rPr lang="en-GB" sz="1200" kern="1200">
                <a:solidFill>
                  <a:schemeClr val="tx1"/>
                </a:solidFill>
                <a:effectLst/>
                <a:latin typeface="Arial" panose="020B0604020202020204" pitchFamily="34" charset="0"/>
                <a:ea typeface="+mn-ea"/>
                <a:cs typeface="+mn-cs"/>
              </a:rPr>
              <a:t>von .u.erungen wie (4a) die skalare Implikatur (4b) automatisch ableiten.</a:t>
            </a:r>
          </a:p>
          <a:p>
            <a:r>
              <a:rPr lang="en-GB" sz="1200" kern="1200">
                <a:solidFill>
                  <a:schemeClr val="tx1"/>
                </a:solidFill>
                <a:effectLst/>
                <a:latin typeface="Arial" panose="020B0604020202020204" pitchFamily="34" charset="0"/>
                <a:ea typeface="+mn-ea"/>
                <a:cs typeface="+mn-cs"/>
              </a:rPr>
              <a:t>Dazu führten sie Reaktionszeitmessungen und eine ERP-Studie mit 19</a:t>
            </a:r>
          </a:p>
          <a:p>
            <a:r>
              <a:rPr lang="en-GB" sz="1200" kern="1200">
                <a:solidFill>
                  <a:schemeClr val="tx1"/>
                </a:solidFill>
                <a:effectLst/>
                <a:latin typeface="Arial" panose="020B0604020202020204" pitchFamily="34" charset="0"/>
                <a:ea typeface="+mn-ea"/>
                <a:cs typeface="+mn-cs"/>
              </a:rPr>
              <a:t>Teilnehmern im Alter zwischen 21 und 32 Jahren durch. Diesen Probanden</a:t>
            </a:r>
          </a:p>
          <a:p>
            <a:r>
              <a:rPr lang="en-GB" sz="1200" kern="1200">
                <a:solidFill>
                  <a:schemeClr val="tx1"/>
                </a:solidFill>
                <a:effectLst/>
                <a:latin typeface="Arial" panose="020B0604020202020204" pitchFamily="34" charset="0"/>
                <a:ea typeface="+mn-ea"/>
                <a:cs typeface="+mn-cs"/>
              </a:rPr>
              <a:t>legten sie (im Original franz.sische) S.tze wie (5) zusammen mit S.tzen wie</a:t>
            </a:r>
          </a:p>
          <a:p>
            <a:r>
              <a:rPr lang="en-GB" sz="1200" kern="1200">
                <a:solidFill>
                  <a:schemeClr val="tx1"/>
                </a:solidFill>
                <a:effectLst/>
                <a:latin typeface="Arial" panose="020B0604020202020204" pitchFamily="34" charset="0"/>
                <a:ea typeface="+mn-ea"/>
                <a:cs typeface="+mn-cs"/>
              </a:rPr>
              <a:t>(6) und (7) vor, die diese hinsichtlich ihrer Wahrheit oder Falschheit beurteilen</a:t>
            </a:r>
          </a:p>
          <a:p>
            <a:r>
              <a:rPr lang="en-GB" sz="1200" kern="1200">
                <a:solidFill>
                  <a:schemeClr val="tx1"/>
                </a:solidFill>
                <a:effectLst/>
                <a:latin typeface="Arial" panose="020B0604020202020204" pitchFamily="34" charset="0"/>
                <a:ea typeface="+mn-ea"/>
                <a:cs typeface="+mn-cs"/>
              </a:rPr>
              <a:t>sollten. Die S.tze wurden den Probanden Wort für Wort an einem Bildschirm</a:t>
            </a:r>
          </a:p>
          <a:p>
            <a:r>
              <a:rPr lang="en-GB" sz="1200" kern="1200">
                <a:solidFill>
                  <a:schemeClr val="tx1"/>
                </a:solidFill>
                <a:effectLst/>
                <a:latin typeface="Arial" panose="020B0604020202020204" pitchFamily="34" charset="0"/>
                <a:ea typeface="+mn-ea"/>
                <a:cs typeface="+mn-cs"/>
              </a:rPr>
              <a:t>pr.sentiert, die Beurteilung geschah über Knopfdruck.</a:t>
            </a:r>
          </a:p>
          <a:p>
            <a:r>
              <a:rPr lang="en-GB" sz="1200" kern="1200">
                <a:solidFill>
                  <a:schemeClr val="tx1"/>
                </a:solidFill>
                <a:effectLst/>
                <a:latin typeface="Arial" panose="020B0604020202020204" pitchFamily="34" charset="0"/>
                <a:ea typeface="+mn-ea"/>
                <a:cs typeface="+mn-cs"/>
              </a:rPr>
              <a:t>(5) Einige Elefanten haben Rüssel.</a:t>
            </a:r>
          </a:p>
          <a:p>
            <a:r>
              <a:rPr lang="en-GB" sz="1200" kern="1200">
                <a:solidFill>
                  <a:schemeClr val="tx1"/>
                </a:solidFill>
                <a:effectLst/>
                <a:latin typeface="Arial" panose="020B0604020202020204" pitchFamily="34" charset="0"/>
                <a:ea typeface="+mn-ea"/>
                <a:cs typeface="+mn-cs"/>
              </a:rPr>
              <a:t>(6) Einige Kr.hen haben Radios.</a:t>
            </a:r>
          </a:p>
          <a:p>
            <a:r>
              <a:rPr lang="en-GB" sz="1200" kern="1200">
                <a:solidFill>
                  <a:schemeClr val="tx1"/>
                </a:solidFill>
                <a:effectLst/>
                <a:latin typeface="Arial" panose="020B0604020202020204" pitchFamily="34" charset="0"/>
                <a:ea typeface="+mn-ea"/>
                <a:cs typeface="+mn-cs"/>
              </a:rPr>
              <a:t>(7) Einige H.user haben Ziegelsteine.</a:t>
            </a: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5</a:t>
            </a:fld>
            <a:endParaRPr lang="de-DE" dirty="0"/>
          </a:p>
        </p:txBody>
      </p:sp>
    </p:spTree>
    <p:extLst>
      <p:ext uri="{BB962C8B-B14F-4D97-AF65-F5344CB8AC3E}">
        <p14:creationId xmlns:p14="http://schemas.microsoft.com/office/powerpoint/2010/main" val="469262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7</a:t>
            </a:fld>
            <a:endParaRPr lang="de-DE"/>
          </a:p>
        </p:txBody>
      </p:sp>
    </p:spTree>
    <p:extLst>
      <p:ext uri="{BB962C8B-B14F-4D97-AF65-F5344CB8AC3E}">
        <p14:creationId xmlns:p14="http://schemas.microsoft.com/office/powerpoint/2010/main" val="377209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von Hans Berger 1924 entdeckt und 1929 beschrieben</a:t>
            </a:r>
          </a:p>
          <a:p>
            <a:r>
              <a:rPr lang="en-US"/>
              <a:t>Aktivität kann für Oberflächenmessungen unsichtbar sein: EEG misst Positivität und Negativität – wenn wir eine Positivität in einer Ebene haben und auf einer anderen Ebene an der gleichen Stelle, die von der Elektrode gemessen wird, eine Negativität, können sie sich gegenseitig aufheben.</a:t>
            </a:r>
          </a:p>
          <a:p>
            <a:endParaRPr lang="en-US"/>
          </a:p>
          <a:p>
            <a:r>
              <a:rPr lang="en-US"/>
              <a:t>Inverse problem: Für jede an der Oberfläche gemessene Aktivität gibt es eine praktisch unendliche Anzahl von Mustern, die diese Beobachtung hervorgebracht haben könnten. So wissen wir zwar zum Beispiel, dass das sog. Broca-areal in der Sprachverarbeitung eine große Rolle spielt. Aber wenn eine Elektrode, die über dem Broca-Areal angebracht ist, Aktivität misst, können wir daraus nicht mit Sicherheit schließen, dass die zugrundeliegende Aktivität wirklich im Broca-Areal stattgefunden hat.</a:t>
            </a:r>
          </a:p>
        </p:txBody>
      </p:sp>
      <p:sp>
        <p:nvSpPr>
          <p:cNvPr id="4" name="Slide Number Placeholder 3"/>
          <p:cNvSpPr>
            <a:spLocks noGrp="1"/>
          </p:cNvSpPr>
          <p:nvPr>
            <p:ph type="sldNum" sz="quarter" idx="5"/>
          </p:nvPr>
        </p:nvSpPr>
        <p:spPr/>
        <p:txBody>
          <a:bodyPr/>
          <a:lstStyle/>
          <a:p>
            <a:fld id="{40D2F843-3D3D-4773-8BC9-8ABDF58A2738}" type="slidenum">
              <a:rPr lang="de-DE" smtClean="0"/>
              <a:t>8</a:t>
            </a:fld>
            <a:endParaRPr lang="de-DE"/>
          </a:p>
        </p:txBody>
      </p:sp>
    </p:spTree>
    <p:extLst>
      <p:ext uri="{BB962C8B-B14F-4D97-AF65-F5344CB8AC3E}">
        <p14:creationId xmlns:p14="http://schemas.microsoft.com/office/powerpoint/2010/main" val="3901486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TVJ = Truth Value Judgment, s.o.</a:t>
            </a:r>
          </a:p>
        </p:txBody>
      </p:sp>
      <p:sp>
        <p:nvSpPr>
          <p:cNvPr id="4" name="Slide Number Placeholder 3"/>
          <p:cNvSpPr>
            <a:spLocks noGrp="1"/>
          </p:cNvSpPr>
          <p:nvPr>
            <p:ph type="sldNum" sz="quarter" idx="5"/>
          </p:nvPr>
        </p:nvSpPr>
        <p:spPr/>
        <p:txBody>
          <a:bodyPr/>
          <a:lstStyle/>
          <a:p>
            <a:fld id="{E4EA47C3-D6D1-45C7-B7EF-A1183D105D1C}" type="slidenum">
              <a:rPr lang="de-DE" smtClean="0"/>
              <a:pPr/>
              <a:t>13</a:t>
            </a:fld>
            <a:endParaRPr lang="de-DE" dirty="0"/>
          </a:p>
        </p:txBody>
      </p:sp>
    </p:spTree>
    <p:extLst>
      <p:ext uri="{BB962C8B-B14F-4D97-AF65-F5344CB8AC3E}">
        <p14:creationId xmlns:p14="http://schemas.microsoft.com/office/powerpoint/2010/main" val="3955691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Pragmatic Surprisal Theory assumes that (i) the reading times on a word are lower for more predictable words (the link function), and (ii) that probability of the next word is in turn influenced by contextual and pragmatic factors, in particular a preference for semantically true and pragmatically informative descriptions of the presented picture.</a:t>
            </a: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15</a:t>
            </a:fld>
            <a:endParaRPr lang="de-DE" dirty="0"/>
          </a:p>
        </p:txBody>
      </p:sp>
    </p:spTree>
    <p:extLst>
      <p:ext uri="{BB962C8B-B14F-4D97-AF65-F5344CB8AC3E}">
        <p14:creationId xmlns:p14="http://schemas.microsoft.com/office/powerpoint/2010/main" val="210002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17</a:t>
            </a:fld>
            <a:endParaRPr lang="de-DE" dirty="0"/>
          </a:p>
        </p:txBody>
      </p:sp>
    </p:spTree>
    <p:extLst>
      <p:ext uri="{BB962C8B-B14F-4D97-AF65-F5344CB8AC3E}">
        <p14:creationId xmlns:p14="http://schemas.microsoft.com/office/powerpoint/2010/main" val="3747241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pPr marL="0" indent="0">
              <a:buNone/>
            </a:pPr>
            <a:endParaRPr lang="et-EE" dirty="0"/>
          </a:p>
        </p:txBody>
      </p:sp>
      <p:sp>
        <p:nvSpPr>
          <p:cNvPr id="4" name="Slide Number Placeholder 3"/>
          <p:cNvSpPr>
            <a:spLocks noGrp="1"/>
          </p:cNvSpPr>
          <p:nvPr>
            <p:ph type="sldNum" sz="quarter" idx="10"/>
          </p:nvPr>
        </p:nvSpPr>
        <p:spPr/>
        <p:txBody>
          <a:bodyPr/>
          <a:lstStyle/>
          <a:p>
            <a:fld id="{8F805EBC-262B-4E0A-8934-E1849987060F}" type="slidenum">
              <a:rPr lang="de-DE" smtClean="0"/>
              <a:t>20</a:t>
            </a:fld>
            <a:endParaRPr lang="de-DE"/>
          </a:p>
        </p:txBody>
      </p:sp>
    </p:spTree>
    <p:extLst>
      <p:ext uri="{BB962C8B-B14F-4D97-AF65-F5344CB8AC3E}">
        <p14:creationId xmlns:p14="http://schemas.microsoft.com/office/powerpoint/2010/main" val="289730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20726709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67235337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093" y="303986"/>
            <a:ext cx="6826772" cy="452322"/>
          </a:xfrm>
        </p:spPr>
        <p:txBody>
          <a:bodyPr/>
          <a:lstStyle>
            <a:lvl1pPr algn="l">
              <a:defRPr b="0">
                <a:solidFill>
                  <a:schemeClr val="tx2">
                    <a:lumMod val="75000"/>
                  </a:schemeClr>
                </a:solidFill>
              </a:defRPr>
            </a:lvl1p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465394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Freihandform: Form 26"/>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a:defRPr/>
            </a:pPr>
            <a:endParaRPr lang="de-DE" sz="1350"/>
          </a:p>
        </p:txBody>
      </p:sp>
      <p:sp>
        <p:nvSpPr>
          <p:cNvPr id="9" name="Titel 1"/>
          <p:cNvSpPr>
            <a:spLocks noGrp="1"/>
          </p:cNvSpPr>
          <p:nvPr>
            <p:ph type="ctrTitle" hasCustomPrompt="1"/>
          </p:nvPr>
        </p:nvSpPr>
        <p:spPr bwMode="auto">
          <a:xfrm>
            <a:off x="3654279" y="2268082"/>
            <a:ext cx="4401108" cy="1070009"/>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8"/>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1"/>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
        <p:nvSpPr>
          <p:cNvPr id="16"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a:p>
        </p:txBody>
      </p:sp>
    </p:spTree>
    <p:extLst>
      <p:ext uri="{BB962C8B-B14F-4D97-AF65-F5344CB8AC3E}">
        <p14:creationId xmlns:p14="http://schemas.microsoft.com/office/powerpoint/2010/main" val="234450653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1">
    <p:spTree>
      <p:nvGrpSpPr>
        <p:cNvPr id="1" name=""/>
        <p:cNvGrpSpPr/>
        <p:nvPr/>
      </p:nvGrpSpPr>
      <p:grpSpPr bwMode="auto">
        <a:xfrm>
          <a:off x="0" y="0"/>
          <a:ext cx="0" cy="0"/>
          <a:chOff x="0" y="0"/>
          <a:chExt cx="0" cy="0"/>
        </a:xfrm>
      </p:grpSpPr>
      <p:grpSp>
        <p:nvGrpSpPr>
          <p:cNvPr id="4" name="Gruppieren 2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Freihandform: Form 25"/>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defRPr/>
            </a:pPr>
            <a:endParaRPr lang="de-DE" sz="1350"/>
          </a:p>
        </p:txBody>
      </p:sp>
      <p:sp>
        <p:nvSpPr>
          <p:cNvPr id="9"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a:p>
        </p:txBody>
      </p:sp>
      <p:sp>
        <p:nvSpPr>
          <p:cNvPr id="10" name="Titel 1"/>
          <p:cNvSpPr>
            <a:spLocks noGrp="1"/>
          </p:cNvSpPr>
          <p:nvPr>
            <p:ph type="ctrTitle" hasCustomPrompt="1"/>
          </p:nvPr>
        </p:nvSpPr>
        <p:spPr bwMode="auto">
          <a:xfrm>
            <a:off x="526536" y="2899361"/>
            <a:ext cx="6399768" cy="540727"/>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1"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2"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3"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6"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Tree>
    <p:extLst>
      <p:ext uri="{BB962C8B-B14F-4D97-AF65-F5344CB8AC3E}">
        <p14:creationId xmlns:p14="http://schemas.microsoft.com/office/powerpoint/2010/main" val="48103056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3">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a:p>
        </p:txBody>
      </p:sp>
      <p:sp>
        <p:nvSpPr>
          <p:cNvPr id="9" name="Titel 1"/>
          <p:cNvSpPr>
            <a:spLocks noGrp="1"/>
          </p:cNvSpPr>
          <p:nvPr>
            <p:ph type="ctrTitle" hasCustomPrompt="1"/>
          </p:nvPr>
        </p:nvSpPr>
        <p:spPr bwMode="auto">
          <a:xfrm>
            <a:off x="526536" y="2331598"/>
            <a:ext cx="6399768"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Tree>
    <p:extLst>
      <p:ext uri="{BB962C8B-B14F-4D97-AF65-F5344CB8AC3E}">
        <p14:creationId xmlns:p14="http://schemas.microsoft.com/office/powerpoint/2010/main" val="188361027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1">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a:p>
        </p:txBody>
      </p:sp>
      <p:sp>
        <p:nvSpPr>
          <p:cNvPr id="9" name="Untertitel 2"/>
          <p:cNvSpPr>
            <a:spLocks noGrp="1"/>
          </p:cNvSpPr>
          <p:nvPr>
            <p:ph type="subTitle" idx="1"/>
          </p:nvPr>
        </p:nvSpPr>
        <p:spPr bwMode="auto">
          <a:xfrm>
            <a:off x="526536" y="3512495"/>
            <a:ext cx="4936562"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sp>
        <p:nvSpPr>
          <p:cNvPr id="10" name="Titel 1"/>
          <p:cNvSpPr>
            <a:spLocks noGrp="1"/>
          </p:cNvSpPr>
          <p:nvPr>
            <p:ph type="ctrTitle" hasCustomPrompt="1"/>
          </p:nvPr>
        </p:nvSpPr>
        <p:spPr bwMode="auto">
          <a:xfrm>
            <a:off x="526536" y="2331598"/>
            <a:ext cx="4936562"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15"/>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
        <p:nvSpPr>
          <p:cNvPr id="16" name="Inhaltsplatzhalter 2"/>
          <p:cNvSpPr>
            <a:spLocks noGrp="1"/>
          </p:cNvSpPr>
          <p:nvPr>
            <p:ph sz="quarter" idx="11" hasCustomPrompt="1"/>
          </p:nvPr>
        </p:nvSpPr>
        <p:spPr bwMode="auto">
          <a:xfrm>
            <a:off x="5620941" y="1088383"/>
            <a:ext cx="3523059" cy="3826517"/>
          </a:xfrm>
          <a:prstGeom prst="rect">
            <a:avLst/>
          </a:prstGeo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a:defRPr>
            </a:lvl1pPr>
            <a:lvl2pPr algn="ctr">
              <a:lnSpc>
                <a:spcPct val="90000"/>
              </a:lnSpc>
              <a:defRPr sz="1600" b="0">
                <a:solidFill>
                  <a:schemeClr val="tx1">
                    <a:lumMod val="100000"/>
                  </a:schemeClr>
                </a:solidFill>
                <a:latin typeface="Arial"/>
              </a:defRPr>
            </a:lvl2pPr>
            <a:lvl3pPr algn="ctr">
              <a:lnSpc>
                <a:spcPct val="90000"/>
              </a:lnSpc>
              <a:defRPr sz="1600" b="0">
                <a:solidFill>
                  <a:schemeClr val="tx1">
                    <a:lumMod val="100000"/>
                  </a:schemeClr>
                </a:solidFill>
                <a:latin typeface="Arial"/>
              </a:defRPr>
            </a:lvl3pPr>
            <a:lvl4pPr algn="ctr">
              <a:lnSpc>
                <a:spcPct val="90000"/>
              </a:lnSpc>
              <a:defRPr sz="1600" b="0">
                <a:solidFill>
                  <a:schemeClr val="tx1">
                    <a:lumMod val="100000"/>
                  </a:schemeClr>
                </a:solidFill>
                <a:latin typeface="Arial"/>
              </a:defRPr>
            </a:lvl4pPr>
            <a:lvl5pPr algn="ctr">
              <a:lnSpc>
                <a:spcPct val="90000"/>
              </a:lnSpc>
              <a:defRPr sz="1600" b="0">
                <a:solidFill>
                  <a:schemeClr val="tx1">
                    <a:lumMod val="100000"/>
                  </a:schemeClr>
                </a:solidFill>
                <a:latin typeface="Arial"/>
              </a:defRPr>
            </a:lvl5pPr>
          </a:lstStyle>
          <a:p>
            <a:pPr lvl="0">
              <a:defRPr/>
            </a:pPr>
            <a:r>
              <a:rPr lang="de-DE"/>
              <a:t>Inhaltsplatzhalter</a:t>
            </a:r>
            <a:endParaRPr/>
          </a:p>
        </p:txBody>
      </p:sp>
    </p:spTree>
    <p:extLst>
      <p:ext uri="{BB962C8B-B14F-4D97-AF65-F5344CB8AC3E}">
        <p14:creationId xmlns:p14="http://schemas.microsoft.com/office/powerpoint/2010/main" val="71882259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2">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a:solidFill>
                  <a:schemeClr val="tx2"/>
                </a:solidFill>
              </a:defRPr>
            </a:lvl1pPr>
          </a:lstStyle>
          <a:p>
            <a:pPr>
              <a:defRPr/>
            </a:pPr>
            <a:endParaRPr lang="de-DE"/>
          </a:p>
        </p:txBody>
      </p:sp>
      <p:sp>
        <p:nvSpPr>
          <p:cNvPr id="9" name="Titel 1"/>
          <p:cNvSpPr>
            <a:spLocks noGrp="1"/>
          </p:cNvSpPr>
          <p:nvPr>
            <p:ph type="ctrTitle" hasCustomPrompt="1"/>
          </p:nvPr>
        </p:nvSpPr>
        <p:spPr bwMode="auto">
          <a:xfrm>
            <a:off x="526536" y="2250489"/>
            <a:ext cx="2830329" cy="1189598"/>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17"/>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
        <p:nvSpPr>
          <p:cNvPr id="16" name="Inhaltsplatzhalter 2"/>
          <p:cNvSpPr>
            <a:spLocks noGrp="1"/>
          </p:cNvSpPr>
          <p:nvPr>
            <p:ph sz="quarter" idx="11" hasCustomPrompt="1"/>
          </p:nvPr>
        </p:nvSpPr>
        <p:spPr bwMode="auto">
          <a:xfrm>
            <a:off x="3545886" y="1088383"/>
            <a:ext cx="5598114" cy="382651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85578335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zwei Bildern">
    <p:spTree>
      <p:nvGrpSpPr>
        <p:cNvPr id="1" name=""/>
        <p:cNvGrpSpPr/>
        <p:nvPr/>
      </p:nvGrpSpPr>
      <p:grpSpPr bwMode="auto">
        <a:xfrm>
          <a:off x="0" y="0"/>
          <a:ext cx="0" cy="0"/>
          <a:chOff x="0" y="0"/>
          <a:chExt cx="0" cy="0"/>
        </a:xfrm>
      </p:grpSpPr>
      <p:grpSp>
        <p:nvGrpSpPr>
          <p:cNvPr id="4" name="Gruppieren 30"/>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Datumsplatzhalter 3"/>
          <p:cNvSpPr>
            <a:spLocks noGrp="1"/>
          </p:cNvSpPr>
          <p:nvPr>
            <p:ph type="dt" sz="half" idx="10"/>
          </p:nvPr>
        </p:nvSpPr>
        <p:spPr bwMode="auto">
          <a:xfrm>
            <a:off x="6565050" y="4460406"/>
            <a:ext cx="2057400" cy="274182"/>
          </a:xfrm>
          <a:prstGeom prst="rect">
            <a:avLst/>
          </a:prstGeom>
        </p:spPr>
        <p:txBody>
          <a:bodyPr lIns="0" tIns="0" rIns="0" bIns="0" anchor="ctr">
            <a:noAutofit/>
          </a:bodyPr>
          <a:lstStyle>
            <a:lvl1pPr algn="r">
              <a:defRPr>
                <a:solidFill>
                  <a:schemeClr val="tx2"/>
                </a:solidFill>
              </a:defRPr>
            </a:lvl1pPr>
          </a:lstStyle>
          <a:p>
            <a:pPr>
              <a:defRPr/>
            </a:pPr>
            <a:endParaRPr lang="de-DE"/>
          </a:p>
        </p:txBody>
      </p:sp>
      <p:sp>
        <p:nvSpPr>
          <p:cNvPr id="9" name="Titel 1"/>
          <p:cNvSpPr>
            <a:spLocks noGrp="1"/>
          </p:cNvSpPr>
          <p:nvPr>
            <p:ph type="ctrTitle" hasCustomPrompt="1"/>
          </p:nvPr>
        </p:nvSpPr>
        <p:spPr bwMode="auto">
          <a:xfrm>
            <a:off x="526536" y="3818597"/>
            <a:ext cx="5773656" cy="567763"/>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7"/>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1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2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23"/>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
        <p:nvSpPr>
          <p:cNvPr id="16" name="Inhaltsplatzhalter 2"/>
          <p:cNvSpPr>
            <a:spLocks noGrp="1"/>
          </p:cNvSpPr>
          <p:nvPr>
            <p:ph sz="quarter" idx="13" hasCustomPrompt="1"/>
          </p:nvPr>
        </p:nvSpPr>
        <p:spPr bwMode="auto">
          <a:xfrm>
            <a:off x="0" y="1422399"/>
            <a:ext cx="6678234"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7" name="Inhaltsplatzhalter 4"/>
          <p:cNvSpPr>
            <a:spLocks noGrp="1"/>
          </p:cNvSpPr>
          <p:nvPr>
            <p:ph sz="quarter" idx="14" hasCustomPrompt="1"/>
          </p:nvPr>
        </p:nvSpPr>
        <p:spPr bwMode="auto">
          <a:xfrm>
            <a:off x="6740999" y="1422400"/>
            <a:ext cx="2403000"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99202777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preserve="1" userDrawn="1">
  <p:cSld name="Inhaltsverzeichnis ">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p:txBody>
          <a:bodyPr/>
          <a:lstStyle>
            <a:lvl1pPr>
              <a:defRPr/>
            </a:lvl1pPr>
          </a:lstStyle>
          <a:p>
            <a:pPr>
              <a:defRPr/>
            </a:pPr>
            <a:r>
              <a:rPr lang="de-DE"/>
              <a:t>Inhaltsverzeichnis (Text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a:p>
        </p:txBody>
      </p:sp>
      <p:sp>
        <p:nvSpPr>
          <p:cNvPr id="6" name="Fußzeilenplatzhalter 3"/>
          <p:cNvSpPr>
            <a:spLocks noGrp="1"/>
          </p:cNvSpPr>
          <p:nvPr>
            <p:ph type="ftr" sz="quarter" idx="11"/>
          </p:nvPr>
        </p:nvSpPr>
        <p:spPr bwMode="auto"/>
        <p:txBody>
          <a:bodyPr/>
          <a:lstStyle/>
          <a:p>
            <a:pPr>
              <a:defRPr/>
            </a:pPr>
            <a:endParaRPr lang="de-DE"/>
          </a:p>
        </p:txBody>
      </p:sp>
      <p:sp>
        <p:nvSpPr>
          <p:cNvPr id="7" name="Inhaltsplatzhalter 7"/>
          <p:cNvSpPr>
            <a:spLocks noGrp="1"/>
          </p:cNvSpPr>
          <p:nvPr>
            <p:ph sz="quarter" idx="12" hasCustomPrompt="1"/>
          </p:nvPr>
        </p:nvSpPr>
        <p:spPr bwMode="auto">
          <a:xfrm>
            <a:off x="5488102" y="1422400"/>
            <a:ext cx="365589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3"/>
          <p:cNvSpPr>
            <a:spLocks noGrp="1"/>
          </p:cNvSpPr>
          <p:nvPr>
            <p:ph type="body" sz="quarter" idx="13"/>
          </p:nvPr>
        </p:nvSpPr>
        <p:spPr bwMode="auto">
          <a:xfrm>
            <a:off x="521550" y="1422399"/>
            <a:ext cx="4586288" cy="3492500"/>
          </a:xfrm>
        </p:spPr>
        <p:txBody>
          <a:bodyPr>
            <a:noAutofit/>
          </a:bodyPr>
          <a:lstStyle>
            <a:lvl1pPr marL="295274" indent="-295274">
              <a:spcBef>
                <a:spcPts val="1200"/>
              </a:spcBef>
              <a:buFont typeface="+mj-lt"/>
              <a:buAutoNum type="arabicPeriod"/>
              <a:defRPr/>
            </a:lvl1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Tree>
    <p:extLst>
      <p:ext uri="{BB962C8B-B14F-4D97-AF65-F5344CB8AC3E}">
        <p14:creationId xmlns:p14="http://schemas.microsoft.com/office/powerpoint/2010/main" val="242889762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preserve="1" userDrawn="1">
  <p:cSld name="Titel +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6"/>
          <p:cNvSpPr>
            <a:spLocks noGrp="1"/>
          </p:cNvSpPr>
          <p:nvPr>
            <p:ph type="body" sz="quarter" idx="13"/>
          </p:nvPr>
        </p:nvSpPr>
        <p:spPr bwMode="auto">
          <a:xfrm>
            <a:off x="521550" y="1422399"/>
            <a:ext cx="80962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2614014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7"/>
          <p:cNvSpPr>
            <a:spLocks noGrp="1"/>
          </p:cNvSpPr>
          <p:nvPr>
            <p:ph type="body" sz="quarter" idx="14"/>
          </p:nvPr>
        </p:nvSpPr>
        <p:spPr bwMode="auto">
          <a:xfrm>
            <a:off x="521550" y="1422399"/>
            <a:ext cx="810101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41599923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grosser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7"/>
          <p:cNvSpPr>
            <a:spLocks noGrp="1"/>
          </p:cNvSpPr>
          <p:nvPr>
            <p:ph type="body" sz="quarter" idx="14"/>
          </p:nvPr>
        </p:nvSpPr>
        <p:spPr bwMode="auto">
          <a:xfrm>
            <a:off x="521550" y="1545752"/>
            <a:ext cx="8101012" cy="3311524"/>
          </a:xfrm>
        </p:spPr>
        <p:txBody>
          <a:bodyPr>
            <a:noAutofit/>
          </a:bodyPr>
          <a:lstStyle>
            <a:lvl1pPr>
              <a:defRPr sz="2000"/>
            </a:lvl1pPr>
            <a:lvl2pPr>
              <a:defRPr sz="1800"/>
            </a:lvl2pPr>
            <a:lvl3pPr>
              <a:defRPr sz="1600"/>
            </a:lvl3pPr>
            <a:lvl4pPr>
              <a:defRPr sz="1600"/>
            </a:lvl4pPr>
            <a:lvl5pPr>
              <a:defRPr sz="1600"/>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24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0469103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7"/>
          <p:cNvSpPr>
            <a:spLocks noGrp="1"/>
          </p:cNvSpPr>
          <p:nvPr>
            <p:ph type="body" sz="quarter" idx="13"/>
          </p:nvPr>
        </p:nvSpPr>
        <p:spPr bwMode="auto">
          <a:xfrm>
            <a:off x="521550" y="1422399"/>
            <a:ext cx="3941762" cy="34242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4"/>
          </p:nvPr>
        </p:nvSpPr>
        <p:spPr bwMode="auto">
          <a:xfrm>
            <a:off x="4679950" y="1422400"/>
            <a:ext cx="3943350" cy="342423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400479955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preserve="1" userDrawn="1">
  <p:cSld name="Zwei Inhalte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tIns="0"/>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9"/>
          <p:cNvSpPr>
            <a:spLocks noGrp="1"/>
          </p:cNvSpPr>
          <p:nvPr>
            <p:ph type="body" sz="quarter" idx="14"/>
          </p:nvPr>
        </p:nvSpPr>
        <p:spPr bwMode="auto">
          <a:xfrm>
            <a:off x="521550" y="1422399"/>
            <a:ext cx="394176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1"/>
          <p:cNvSpPr>
            <a:spLocks noGrp="1"/>
          </p:cNvSpPr>
          <p:nvPr>
            <p:ph type="body" sz="quarter" idx="15"/>
          </p:nvPr>
        </p:nvSpPr>
        <p:spPr bwMode="auto">
          <a:xfrm>
            <a:off x="4679950" y="1422400"/>
            <a:ext cx="3937000"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
        <p:nvSpPr>
          <p:cNvPr id="10" name="Textplatzhalter 9"/>
          <p:cNvSpPr>
            <a:spLocks noGrp="1"/>
          </p:cNvSpPr>
          <p:nvPr>
            <p:ph type="body" sz="quarter" idx="17"/>
          </p:nvPr>
        </p:nvSpPr>
        <p:spPr bwMode="auto">
          <a:xfrm>
            <a:off x="468074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09730374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preserve="1" userDrawn="1">
  <p:cSld name="Diagramnm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a:p>
        </p:txBody>
      </p:sp>
      <p:sp>
        <p:nvSpPr>
          <p:cNvPr id="6" name="Fußzeilenplatzhalter 3"/>
          <p:cNvSpPr>
            <a:spLocks noGrp="1"/>
          </p:cNvSpPr>
          <p:nvPr>
            <p:ph type="ftr" sz="quarter" idx="11"/>
          </p:nvPr>
        </p:nvSpPr>
        <p:spPr bwMode="auto"/>
        <p:txBody>
          <a:bodyPr/>
          <a:lstStyle/>
          <a:p>
            <a:pPr>
              <a:defRPr/>
            </a:pPr>
            <a:endParaRPr lang="de-DE"/>
          </a:p>
        </p:txBody>
      </p:sp>
      <p:sp>
        <p:nvSpPr>
          <p:cNvPr id="7" name="Inhaltsplatzhalter 11"/>
          <p:cNvSpPr>
            <a:spLocks noGrp="1"/>
          </p:cNvSpPr>
          <p:nvPr>
            <p:ph sz="quarter" idx="16" hasCustomPrompt="1"/>
          </p:nvPr>
        </p:nvSpPr>
        <p:spPr bwMode="auto">
          <a:xfrm>
            <a:off x="522287" y="1422400"/>
            <a:ext cx="8100219"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91278215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preserve="1" userDrawn="1">
  <p:cSld name="Tabellen 1">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a:p>
        </p:txBody>
      </p:sp>
      <p:sp>
        <p:nvSpPr>
          <p:cNvPr id="6" name="Fußzeilenplatzhalter 3"/>
          <p:cNvSpPr>
            <a:spLocks noGrp="1"/>
          </p:cNvSpPr>
          <p:nvPr>
            <p:ph type="ftr" sz="quarter" idx="11"/>
          </p:nvPr>
        </p:nvSpPr>
        <p:spPr bwMode="auto"/>
        <p:txBody>
          <a:bodyPr/>
          <a:lstStyle/>
          <a:p>
            <a:pPr>
              <a:defRPr/>
            </a:pPr>
            <a:endParaRPr lang="de-DE"/>
          </a:p>
        </p:txBody>
      </p:sp>
      <p:sp>
        <p:nvSpPr>
          <p:cNvPr id="7" name="Textplatzhalter 8"/>
          <p:cNvSpPr>
            <a:spLocks noGrp="1"/>
          </p:cNvSpPr>
          <p:nvPr>
            <p:ph type="body" sz="quarter" idx="15"/>
          </p:nvPr>
        </p:nvSpPr>
        <p:spPr bwMode="auto">
          <a:xfrm>
            <a:off x="6030913" y="1422400"/>
            <a:ext cx="2590799"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1"/>
          <p:cNvSpPr>
            <a:spLocks noGrp="1"/>
          </p:cNvSpPr>
          <p:nvPr>
            <p:ph sz="quarter" idx="16" hasCustomPrompt="1"/>
          </p:nvPr>
        </p:nvSpPr>
        <p:spPr bwMode="auto">
          <a:xfrm>
            <a:off x="522287" y="1422400"/>
            <a:ext cx="531018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5614326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preserve="1" userDrawn="1">
  <p:cSld name="Tabellen 2">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a:p>
        </p:txBody>
      </p:sp>
      <p:sp>
        <p:nvSpPr>
          <p:cNvPr id="6" name="Fußzeilenplatzhalter 3"/>
          <p:cNvSpPr>
            <a:spLocks noGrp="1"/>
          </p:cNvSpPr>
          <p:nvPr>
            <p:ph type="ftr" sz="quarter" idx="11"/>
          </p:nvPr>
        </p:nvSpPr>
        <p:spPr bwMode="auto"/>
        <p:txBody>
          <a:bodyPr/>
          <a:lstStyle/>
          <a:p>
            <a:pPr>
              <a:defRPr/>
            </a:pPr>
            <a:endParaRPr lang="de-DE"/>
          </a:p>
        </p:txBody>
      </p:sp>
      <p:sp>
        <p:nvSpPr>
          <p:cNvPr id="7" name="Textplatzhalter 8"/>
          <p:cNvSpPr>
            <a:spLocks noGrp="1"/>
          </p:cNvSpPr>
          <p:nvPr>
            <p:ph type="body" sz="quarter" idx="14"/>
          </p:nvPr>
        </p:nvSpPr>
        <p:spPr bwMode="auto">
          <a:xfrm>
            <a:off x="521550" y="1422399"/>
            <a:ext cx="2590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4"/>
          <p:cNvSpPr>
            <a:spLocks noGrp="1"/>
          </p:cNvSpPr>
          <p:nvPr>
            <p:ph sz="quarter" idx="15" hasCustomPrompt="1"/>
          </p:nvPr>
        </p:nvSpPr>
        <p:spPr bwMode="auto">
          <a:xfrm>
            <a:off x="3311524" y="1422400"/>
            <a:ext cx="531018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14505230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preserve="1" userDrawn="1">
  <p:cSld name="Vier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9"/>
          <p:cNvSpPr>
            <a:spLocks noGrp="1"/>
          </p:cNvSpPr>
          <p:nvPr>
            <p:ph type="body" sz="quarter" idx="15"/>
          </p:nvPr>
        </p:nvSpPr>
        <p:spPr bwMode="auto">
          <a:xfrm>
            <a:off x="522287" y="14224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7"/>
          <p:cNvSpPr>
            <a:spLocks noGrp="1"/>
          </p:cNvSpPr>
          <p:nvPr>
            <p:ph type="body" sz="quarter" idx="16"/>
          </p:nvPr>
        </p:nvSpPr>
        <p:spPr bwMode="auto">
          <a:xfrm>
            <a:off x="4679950" y="1422400"/>
            <a:ext cx="3941763"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19"/>
          <p:cNvSpPr>
            <a:spLocks noGrp="1"/>
          </p:cNvSpPr>
          <p:nvPr>
            <p:ph type="body" sz="quarter" idx="17"/>
          </p:nvPr>
        </p:nvSpPr>
        <p:spPr bwMode="auto">
          <a:xfrm>
            <a:off x="522287" y="31877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10" name="Textplatzhalter 21"/>
          <p:cNvSpPr>
            <a:spLocks noGrp="1"/>
          </p:cNvSpPr>
          <p:nvPr>
            <p:ph type="body" sz="quarter" idx="18"/>
          </p:nvPr>
        </p:nvSpPr>
        <p:spPr bwMode="auto">
          <a:xfrm>
            <a:off x="4679950" y="3187701"/>
            <a:ext cx="3943350"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419545146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PhAnim="0" preserve="1" userDrawn="1">
  <p:cSld name="Viel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8"/>
          <p:cNvSpPr>
            <a:spLocks noGrp="1"/>
          </p:cNvSpPr>
          <p:nvPr>
            <p:ph type="body" sz="quarter" idx="14"/>
          </p:nvPr>
        </p:nvSpPr>
        <p:spPr bwMode="auto">
          <a:xfrm>
            <a:off x="522287" y="1422400"/>
            <a:ext cx="3941762"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0"/>
          <p:cNvSpPr>
            <a:spLocks noGrp="1"/>
          </p:cNvSpPr>
          <p:nvPr>
            <p:ph type="body" sz="quarter" idx="15"/>
          </p:nvPr>
        </p:nvSpPr>
        <p:spPr bwMode="auto">
          <a:xfrm>
            <a:off x="4679950" y="1422400"/>
            <a:ext cx="39433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05979352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Kopf">
    <p:spTree>
      <p:nvGrpSpPr>
        <p:cNvPr id="1" name=""/>
        <p:cNvGrpSpPr/>
        <p:nvPr/>
      </p:nvGrpSpPr>
      <p:grpSpPr bwMode="auto">
        <a:xfrm>
          <a:off x="0" y="0"/>
          <a:ext cx="0" cy="0"/>
          <a:chOff x="0" y="0"/>
          <a:chExt cx="0" cy="0"/>
        </a:xfrm>
      </p:grpSpPr>
      <p:grpSp>
        <p:nvGrpSpPr>
          <p:cNvPr id="4" name="Gruppieren 52"/>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pic>
        <p:nvPicPr>
          <p:cNvPr id="34"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5" name="Fußzeilenplatzhalter 2"/>
          <p:cNvSpPr>
            <a:spLocks noGrp="1"/>
          </p:cNvSpPr>
          <p:nvPr>
            <p:ph type="ftr" sz="quarter" idx="11"/>
          </p:nvPr>
        </p:nvSpPr>
        <p:spPr bwMode="auto"/>
        <p:txBody>
          <a:bodyPr/>
          <a:lstStyle>
            <a:lvl1pPr>
              <a:defRPr/>
            </a:lvl1pPr>
          </a:lstStyle>
          <a:p>
            <a:pPr>
              <a:defRPr/>
            </a:pPr>
            <a:endParaRPr lang="de-DE"/>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37" name="Titel 1"/>
          <p:cNvSpPr>
            <a:spLocks noGrp="1"/>
          </p:cNvSpPr>
          <p:nvPr>
            <p:ph type="title" hasCustomPrompt="1"/>
          </p:nvPr>
        </p:nvSpPr>
        <p:spPr bwMode="auto">
          <a:xfrm>
            <a:off x="4464051" y="330910"/>
            <a:ext cx="2889316" cy="452322"/>
          </a:xfrm>
        </p:spPr>
        <p:txBody>
          <a:bodyPr/>
          <a:lstStyle/>
          <a:p>
            <a:pPr>
              <a:defRPr/>
            </a:pPr>
            <a:r>
              <a:rPr lang="de-DE"/>
              <a:t>Titel</a:t>
            </a:r>
            <a:endParaRPr/>
          </a:p>
        </p:txBody>
      </p:sp>
      <p:cxnSp>
        <p:nvCxnSpPr>
          <p:cNvPr id="38" name="Gerader Verbinder 45"/>
          <p:cNvCxnSpPr>
            <a:cxnSpLocks/>
          </p:cNvCxnSpPr>
          <p:nvPr userDrawn="1"/>
        </p:nvCxnSpPr>
        <p:spPr bwMode="auto">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9" name="Textplatzhalter 4"/>
          <p:cNvSpPr>
            <a:spLocks noGrp="1"/>
          </p:cNvSpPr>
          <p:nvPr>
            <p:ph type="body" sz="quarter" idx="13"/>
          </p:nvPr>
        </p:nvSpPr>
        <p:spPr bwMode="auto">
          <a:xfrm>
            <a:off x="4464050" y="1422400"/>
            <a:ext cx="4368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5"/>
          </p:nvPr>
        </p:nvSpPr>
        <p:spPr bwMode="auto">
          <a:xfrm>
            <a:off x="4464050" y="1088384"/>
            <a:ext cx="415845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86659900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preserve="1" userDrawn="1">
  <p:cSld name="Inhalt + Bild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7"/>
          <p:cNvSpPr>
            <a:spLocks noGrp="1"/>
          </p:cNvSpPr>
          <p:nvPr>
            <p:ph sz="quarter" idx="14" hasCustomPrompt="1"/>
          </p:nvPr>
        </p:nvSpPr>
        <p:spPr bwMode="auto">
          <a:xfrm>
            <a:off x="4625577" y="1422400"/>
            <a:ext cx="4518422"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0"/>
          <p:cNvSpPr>
            <a:spLocks noGrp="1"/>
          </p:cNvSpPr>
          <p:nvPr>
            <p:ph type="body" sz="quarter" idx="15"/>
          </p:nvPr>
        </p:nvSpPr>
        <p:spPr bwMode="auto">
          <a:xfrm>
            <a:off x="521550" y="1422399"/>
            <a:ext cx="3754437"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99778357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PhAnim="0" preserve="1" userDrawn="1">
  <p:cSld name="Inhalt + zwei Bilder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9"/>
          <p:cNvSpPr>
            <a:spLocks noGrp="1"/>
          </p:cNvSpPr>
          <p:nvPr>
            <p:ph sz="quarter" idx="16" hasCustomPrompt="1"/>
          </p:nvPr>
        </p:nvSpPr>
        <p:spPr bwMode="auto">
          <a:xfrm>
            <a:off x="4625578" y="1422400"/>
            <a:ext cx="224194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1"/>
          <p:cNvSpPr>
            <a:spLocks noGrp="1"/>
          </p:cNvSpPr>
          <p:nvPr>
            <p:ph sz="quarter" idx="17" hasCustomPrompt="1"/>
          </p:nvPr>
        </p:nvSpPr>
        <p:spPr bwMode="auto">
          <a:xfrm>
            <a:off x="6921103" y="1422399"/>
            <a:ext cx="222289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13"/>
          <p:cNvSpPr>
            <a:spLocks noGrp="1"/>
          </p:cNvSpPr>
          <p:nvPr>
            <p:ph type="body" sz="quarter" idx="18"/>
          </p:nvPr>
        </p:nvSpPr>
        <p:spPr bwMode="auto">
          <a:xfrm>
            <a:off x="522287" y="1422400"/>
            <a:ext cx="3754437"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10" name="Textplatzhalter 9"/>
          <p:cNvSpPr>
            <a:spLocks noGrp="1"/>
          </p:cNvSpPr>
          <p:nvPr>
            <p:ph type="body" sz="quarter" idx="15"/>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10697442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Bild links">
    <p:spTree>
      <p:nvGrpSpPr>
        <p:cNvPr id="1" name=""/>
        <p:cNvGrpSpPr/>
        <p:nvPr/>
      </p:nvGrpSpPr>
      <p:grpSpPr bwMode="auto">
        <a:xfrm>
          <a:off x="0" y="0"/>
          <a:ext cx="0" cy="0"/>
          <a:chOff x="0" y="0"/>
          <a:chExt cx="0" cy="0"/>
        </a:xfrm>
      </p:grpSpPr>
      <p:grpSp>
        <p:nvGrpSpPr>
          <p:cNvPr id="4" name="Gruppieren 53"/>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6"/>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5" hasCustomPrompt="1"/>
          </p:nvPr>
        </p:nvSpPr>
        <p:spPr bwMode="auto">
          <a:xfrm>
            <a:off x="-6031" y="-1"/>
            <a:ext cx="4277280" cy="49149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Textplatzhalter 6"/>
          <p:cNvSpPr>
            <a:spLocks noGrp="1"/>
          </p:cNvSpPr>
          <p:nvPr>
            <p:ph type="body" sz="quarter" idx="16"/>
          </p:nvPr>
        </p:nvSpPr>
        <p:spPr bwMode="auto">
          <a:xfrm>
            <a:off x="4625578" y="1422400"/>
            <a:ext cx="3997722"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7"/>
          </p:nvPr>
        </p:nvSpPr>
        <p:spPr bwMode="auto">
          <a:xfrm>
            <a:off x="4625578" y="1088384"/>
            <a:ext cx="3996929"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00658623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zwei Bilder links">
    <p:spTree>
      <p:nvGrpSpPr>
        <p:cNvPr id="1" name=""/>
        <p:cNvGrpSpPr/>
        <p:nvPr/>
      </p:nvGrpSpPr>
      <p:grpSpPr bwMode="auto">
        <a:xfrm>
          <a:off x="0" y="0"/>
          <a:ext cx="0" cy="0"/>
          <a:chOff x="0" y="0"/>
          <a:chExt cx="0" cy="0"/>
        </a:xfrm>
      </p:grpSpPr>
      <p:grpSp>
        <p:nvGrpSpPr>
          <p:cNvPr id="4" name="Gruppieren 54"/>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7"/>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7" hasCustomPrompt="1"/>
          </p:nvPr>
        </p:nvSpPr>
        <p:spPr bwMode="auto">
          <a:xfrm>
            <a:off x="0" y="0"/>
            <a:ext cx="4276259" cy="2431145"/>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Inhaltsplatzhalter 6"/>
          <p:cNvSpPr>
            <a:spLocks noGrp="1"/>
          </p:cNvSpPr>
          <p:nvPr>
            <p:ph sz="quarter" idx="18" hasCustomPrompt="1"/>
          </p:nvPr>
        </p:nvSpPr>
        <p:spPr bwMode="auto">
          <a:xfrm>
            <a:off x="0" y="2493863"/>
            <a:ext cx="4276259" cy="242103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40" name="Textplatzhalter 6"/>
          <p:cNvSpPr>
            <a:spLocks noGrp="1"/>
          </p:cNvSpPr>
          <p:nvPr>
            <p:ph type="body" sz="quarter" idx="16"/>
          </p:nvPr>
        </p:nvSpPr>
        <p:spPr bwMode="auto">
          <a:xfrm>
            <a:off x="4625578" y="1422400"/>
            <a:ext cx="4000268"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1" name="Textplatzhalter 9"/>
          <p:cNvSpPr>
            <a:spLocks noGrp="1"/>
          </p:cNvSpPr>
          <p:nvPr>
            <p:ph type="body" sz="quarter" idx="15"/>
          </p:nvPr>
        </p:nvSpPr>
        <p:spPr bwMode="auto">
          <a:xfrm>
            <a:off x="4622239" y="1088384"/>
            <a:ext cx="4000268"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89569373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preserve="1" userDrawn="1">
  <p:cSld name="Titel + zw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3"/>
          <p:cNvSpPr>
            <a:spLocks noGrp="1"/>
          </p:cNvSpPr>
          <p:nvPr>
            <p:ph sz="quarter" idx="15" hasCustomPrompt="1"/>
          </p:nvPr>
        </p:nvSpPr>
        <p:spPr bwMode="auto">
          <a:xfrm>
            <a:off x="0"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0"/>
          <p:cNvSpPr>
            <a:spLocks noGrp="1"/>
          </p:cNvSpPr>
          <p:nvPr>
            <p:ph sz="quarter" idx="16" hasCustomPrompt="1"/>
          </p:nvPr>
        </p:nvSpPr>
        <p:spPr bwMode="auto">
          <a:xfrm>
            <a:off x="4599384"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19275377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preserve="1" userDrawn="1">
  <p:cSld name="Titel + dr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3"/>
          <p:cNvSpPr>
            <a:spLocks noGrp="1"/>
          </p:cNvSpPr>
          <p:nvPr>
            <p:ph sz="quarter" idx="17" hasCustomPrompt="1"/>
          </p:nvPr>
        </p:nvSpPr>
        <p:spPr bwMode="auto">
          <a:xfrm>
            <a:off x="0" y="1422399"/>
            <a:ext cx="2978945"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3"/>
          <p:cNvSpPr>
            <a:spLocks noGrp="1"/>
          </p:cNvSpPr>
          <p:nvPr>
            <p:ph sz="quarter" idx="18" hasCustomPrompt="1"/>
          </p:nvPr>
        </p:nvSpPr>
        <p:spPr bwMode="auto">
          <a:xfrm>
            <a:off x="3032522" y="1422400"/>
            <a:ext cx="307895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Inhaltsplatzhalter 3"/>
          <p:cNvSpPr>
            <a:spLocks noGrp="1"/>
          </p:cNvSpPr>
          <p:nvPr>
            <p:ph sz="quarter" idx="19" hasCustomPrompt="1"/>
          </p:nvPr>
        </p:nvSpPr>
        <p:spPr bwMode="auto">
          <a:xfrm>
            <a:off x="6165058" y="1422400"/>
            <a:ext cx="2978943"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0"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3668046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preserve="1" userDrawn="1">
  <p:cSld name="Überschrift + Bild groß">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3"/>
          <p:cNvSpPr>
            <a:spLocks noGrp="1"/>
          </p:cNvSpPr>
          <p:nvPr>
            <p:ph sz="quarter" idx="14" hasCustomPrompt="1"/>
          </p:nvPr>
        </p:nvSpPr>
        <p:spPr bwMode="auto">
          <a:xfrm>
            <a:off x="0" y="1422399"/>
            <a:ext cx="9144000"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37121606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preserve="1" userDrawn="1">
  <p:cSld name="Titel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92728905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a:p>
        </p:txBody>
      </p:sp>
    </p:spTree>
    <p:extLst>
      <p:ext uri="{BB962C8B-B14F-4D97-AF65-F5344CB8AC3E}">
        <p14:creationId xmlns:p14="http://schemas.microsoft.com/office/powerpoint/2010/main" val="103022278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endParaRPr lang="de-DE"/>
          </a:p>
        </p:txBody>
      </p:sp>
      <p:sp>
        <p:nvSpPr>
          <p:cNvPr id="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Tree>
    <p:extLst>
      <p:ext uri="{BB962C8B-B14F-4D97-AF65-F5344CB8AC3E}">
        <p14:creationId xmlns:p14="http://schemas.microsoft.com/office/powerpoint/2010/main" val="291498249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1">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pic>
        <p:nvPicPr>
          <p:cNvPr id="35"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6" name="Fußzeilenplatzhalter 2"/>
          <p:cNvSpPr>
            <a:spLocks noGrp="1"/>
          </p:cNvSpPr>
          <p:nvPr>
            <p:ph type="ftr" sz="quarter" idx="11"/>
          </p:nvPr>
        </p:nvSpPr>
        <p:spPr bwMode="auto"/>
        <p:txBody>
          <a:bodyPr/>
          <a:lstStyle>
            <a:lvl1pPr>
              <a:defRPr/>
            </a:lvl1pPr>
          </a:lstStyle>
          <a:p>
            <a:pPr>
              <a:defRPr/>
            </a:pPr>
            <a:endParaRPr lang="de-DE"/>
          </a:p>
        </p:txBody>
      </p:sp>
      <p:sp>
        <p:nvSpPr>
          <p:cNvPr id="37"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Tree>
    <p:extLst>
      <p:ext uri="{BB962C8B-B14F-4D97-AF65-F5344CB8AC3E}">
        <p14:creationId xmlns:p14="http://schemas.microsoft.com/office/powerpoint/2010/main" val="60335847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2">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sp>
        <p:nvSpPr>
          <p:cNvPr id="35" name="Fußzeilenplatzhalter 2"/>
          <p:cNvSpPr>
            <a:spLocks noGrp="1"/>
          </p:cNvSpPr>
          <p:nvPr>
            <p:ph type="ftr" sz="quarter" idx="11"/>
          </p:nvPr>
        </p:nvSpPr>
        <p:spPr bwMode="auto"/>
        <p:txBody>
          <a:bodyPr/>
          <a:lstStyle>
            <a:lvl1pPr>
              <a:defRPr/>
            </a:lvl1pPr>
          </a:lstStyle>
          <a:p>
            <a:pPr>
              <a:defRPr/>
            </a:pPr>
            <a:endParaRPr lang="de-DE"/>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Tree>
    <p:extLst>
      <p:ext uri="{BB962C8B-B14F-4D97-AF65-F5344CB8AC3E}">
        <p14:creationId xmlns:p14="http://schemas.microsoft.com/office/powerpoint/2010/main" val="155645278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 id="2147483754" r:id="rId31"/>
  </p:sldLayoutIdLst>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grpSp>
        <p:nvGrpSpPr>
          <p:cNvPr id="4" name="Gruppieren 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Titelplatzhalter 1"/>
          <p:cNvSpPr>
            <a:spLocks noGrp="1"/>
          </p:cNvSpPr>
          <p:nvPr userDrawn="1">
            <p:ph type="title"/>
          </p:nvPr>
        </p:nvSpPr>
        <p:spPr bwMode="auto">
          <a:xfrm>
            <a:off x="526594" y="330910"/>
            <a:ext cx="6826772" cy="452322"/>
          </a:xfrm>
          <a:prstGeom prst="rect">
            <a:avLst/>
          </a:prstGeom>
        </p:spPr>
        <p:txBody>
          <a:bodyPr vert="horz" lIns="0" tIns="0" rIns="0" bIns="0" rtlCol="0" anchor="b">
            <a:noAutofit/>
          </a:bodyPr>
          <a:lstStyle/>
          <a:p>
            <a:pPr>
              <a:defRPr/>
            </a:pPr>
            <a:r>
              <a:rPr lang="de-DE"/>
              <a:t>Mastertitelformat bearbeiten</a:t>
            </a:r>
            <a:endParaRPr/>
          </a:p>
        </p:txBody>
      </p:sp>
      <p:sp>
        <p:nvSpPr>
          <p:cNvPr id="9" name="Textplatzhalter 2"/>
          <p:cNvSpPr>
            <a:spLocks noGrp="1"/>
          </p:cNvSpPr>
          <p:nvPr userDrawn="1">
            <p:ph type="body" idx="1"/>
          </p:nvPr>
        </p:nvSpPr>
        <p:spPr bwMode="auto">
          <a:xfrm>
            <a:off x="521550" y="1422399"/>
            <a:ext cx="8100956" cy="3423465"/>
          </a:xfrm>
          <a:prstGeom prst="rect">
            <a:avLst/>
          </a:prstGeom>
        </p:spPr>
        <p:txBody>
          <a:bodyPr vert="horz" lIns="0" tIns="72000" rIns="0" bIns="0" rtlCol="0">
            <a:no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10" name="Foliennummernplatzhalter 5"/>
          <p:cNvSpPr>
            <a:spLocks noGrp="1"/>
          </p:cNvSpPr>
          <p:nvPr userDrawn="1">
            <p:ph type="sldNum" sz="quarter" idx="4"/>
          </p:nvPr>
        </p:nvSpPr>
        <p:spPr bwMode="auto">
          <a:xfrm>
            <a:off x="35496" y="4975579"/>
            <a:ext cx="337406" cy="148683"/>
          </a:xfrm>
          <a:prstGeom prst="rect">
            <a:avLst/>
          </a:prstGeom>
        </p:spPr>
        <p:txBody>
          <a:bodyPr vert="horz" lIns="0" tIns="0" rIns="0" bIns="0" rtlCol="0" anchor="ctr"/>
          <a:lstStyle>
            <a:lvl1pPr algn="r">
              <a:defRPr sz="900" b="1">
                <a:solidFill>
                  <a:schemeClr val="bg1"/>
                </a:solidFill>
              </a:defRPr>
            </a:lvl1pPr>
          </a:lstStyle>
          <a:p>
            <a:pPr>
              <a:defRPr/>
            </a:pPr>
            <a:fld id="{9D195BCC-3514-4B1B-9C18-24F3D67EC549}" type="slidenum">
              <a:rPr lang="de-DE"/>
              <a:t>‹#›</a:t>
            </a:fld>
            <a:endParaRPr lang="de-DE"/>
          </a:p>
        </p:txBody>
      </p:sp>
      <p:sp>
        <p:nvSpPr>
          <p:cNvPr id="11" name="Fußzeilenplatzhalter 4"/>
          <p:cNvSpPr>
            <a:spLocks noGrp="1"/>
          </p:cNvSpPr>
          <p:nvPr userDrawn="1">
            <p:ph type="ftr" sz="quarter" idx="3"/>
          </p:nvPr>
        </p:nvSpPr>
        <p:spPr bwMode="auto">
          <a:xfrm>
            <a:off x="628650" y="4975579"/>
            <a:ext cx="7129704" cy="148683"/>
          </a:xfrm>
          <a:prstGeom prst="rect">
            <a:avLst/>
          </a:prstGeom>
        </p:spPr>
        <p:txBody>
          <a:bodyPr vert="horz" lIns="0" tIns="0" rIns="0" bIns="0" rtlCol="0" anchor="ctr"/>
          <a:lstStyle>
            <a:lvl1pPr algn="l">
              <a:defRPr sz="900">
                <a:solidFill>
                  <a:schemeClr val="bg1"/>
                </a:solidFill>
              </a:defRPr>
            </a:lvl1pPr>
          </a:lstStyle>
          <a:p>
            <a:pPr>
              <a:defRPr/>
            </a:pPr>
            <a:endParaRPr lang="de-DE"/>
          </a:p>
        </p:txBody>
      </p:sp>
      <p:cxnSp>
        <p:nvCxnSpPr>
          <p:cNvPr id="12" name="Gerader Verbinder 11"/>
          <p:cNvCxnSpPr>
            <a:cxnSpLocks/>
          </p:cNvCxnSpPr>
          <p:nvPr userDrawn="1"/>
        </p:nvCxnSpPr>
        <p:spPr bwMode="auto">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3" name="Grafik 9"/>
          <p:cNvGrpSpPr/>
          <p:nvPr userDrawn="1"/>
        </p:nvGrpSpPr>
        <p:grpSpPr bwMode="auto">
          <a:xfrm>
            <a:off x="7741437" y="394294"/>
            <a:ext cx="1049330" cy="621121"/>
            <a:chOff x="10321916" y="525077"/>
            <a:chExt cx="1399105" cy="827140"/>
          </a:xfrm>
          <a:solidFill>
            <a:schemeClr val="accent1"/>
          </a:solidFill>
        </p:grpSpPr>
        <p:grpSp>
          <p:nvGrpSpPr>
            <p:cNvPr id="14" name="Grafik 9"/>
            <p:cNvGrpSpPr/>
            <p:nvPr/>
          </p:nvGrpSpPr>
          <p:grpSpPr bwMode="auto">
            <a:xfrm>
              <a:off x="10321916" y="525077"/>
              <a:ext cx="1179212" cy="575107"/>
              <a:chOff x="10321916" y="525077"/>
              <a:chExt cx="1179212" cy="575107"/>
            </a:xfrm>
            <a:solidFill>
              <a:schemeClr val="accent1"/>
            </a:solidFill>
          </p:grpSpPr>
          <p:sp>
            <p:nvSpPr>
              <p:cNvPr id="15" name="Freihandform: Form 20"/>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pPr>
                  <a:defRPr/>
                </a:pPr>
                <a:endParaRPr lang="de-DE" sz="1350"/>
              </a:p>
            </p:txBody>
          </p:sp>
          <p:sp>
            <p:nvSpPr>
              <p:cNvPr id="16" name="Freihandform: Form 21"/>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a:p>
            </p:txBody>
          </p:sp>
          <p:sp>
            <p:nvSpPr>
              <p:cNvPr id="17" name="Freihandform: Form 22"/>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a:p>
            </p:txBody>
          </p:sp>
          <p:sp>
            <p:nvSpPr>
              <p:cNvPr id="18" name="Freihandform: Form 23"/>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19" name="Freihandform: Form 24"/>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20" name="Freihandform: Form 25"/>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pPr>
                  <a:defRPr/>
                </a:pPr>
                <a:endParaRPr lang="de-DE" sz="1350"/>
              </a:p>
            </p:txBody>
          </p:sp>
        </p:grpSp>
        <p:sp>
          <p:nvSpPr>
            <p:cNvPr id="21" name="Freihandform: Form 26"/>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22" name="Freihandform: Form 27"/>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23" name="Freihandform: Form 28"/>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a:p>
          </p:txBody>
        </p:sp>
        <p:grpSp>
          <p:nvGrpSpPr>
            <p:cNvPr id="24" name="Grafik 9"/>
            <p:cNvGrpSpPr/>
            <p:nvPr/>
          </p:nvGrpSpPr>
          <p:grpSpPr bwMode="auto">
            <a:xfrm>
              <a:off x="10496140" y="1110575"/>
              <a:ext cx="101490" cy="55578"/>
              <a:chOff x="10496140" y="1110575"/>
              <a:chExt cx="101490" cy="55578"/>
            </a:xfrm>
            <a:solidFill>
              <a:srgbClr val="000000"/>
            </a:solidFill>
          </p:grpSpPr>
          <p:sp>
            <p:nvSpPr>
              <p:cNvPr id="25" name="Freihandform: Form 30"/>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26" name="Freihandform: Form 31"/>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pPr>
                  <a:defRPr/>
                </a:pPr>
                <a:endParaRPr lang="de-DE" sz="1350"/>
              </a:p>
            </p:txBody>
          </p:sp>
        </p:grpSp>
        <p:sp>
          <p:nvSpPr>
            <p:cNvPr id="27" name="Freihandform: Form 32"/>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a:p>
          </p:txBody>
        </p:sp>
        <p:grpSp>
          <p:nvGrpSpPr>
            <p:cNvPr id="28" name="Grafik 9"/>
            <p:cNvGrpSpPr/>
            <p:nvPr/>
          </p:nvGrpSpPr>
          <p:grpSpPr bwMode="auto">
            <a:xfrm>
              <a:off x="10639675" y="1081336"/>
              <a:ext cx="106322" cy="86991"/>
              <a:chOff x="10639675" y="1081336"/>
              <a:chExt cx="106322" cy="86991"/>
            </a:xfrm>
            <a:solidFill>
              <a:srgbClr val="000000"/>
            </a:solidFill>
          </p:grpSpPr>
          <p:sp>
            <p:nvSpPr>
              <p:cNvPr id="29" name="Freihandform: Form 34"/>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30" name="Freihandform: Form 35"/>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pPr>
                  <a:defRPr/>
                </a:pPr>
                <a:endParaRPr lang="de-DE" sz="1350"/>
              </a:p>
            </p:txBody>
          </p:sp>
        </p:grpSp>
        <p:sp>
          <p:nvSpPr>
            <p:cNvPr id="31" name="Freihandform: Form 36"/>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32" name="Freihandform: Form 37"/>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33" name="Freihandform: Form 38"/>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a:p>
          </p:txBody>
        </p:sp>
        <p:grpSp>
          <p:nvGrpSpPr>
            <p:cNvPr id="34" name="Grafik 9"/>
            <p:cNvGrpSpPr/>
            <p:nvPr/>
          </p:nvGrpSpPr>
          <p:grpSpPr bwMode="auto">
            <a:xfrm>
              <a:off x="10321916" y="1110575"/>
              <a:ext cx="1399105" cy="241642"/>
              <a:chOff x="10321916" y="1110575"/>
              <a:chExt cx="1399105" cy="241642"/>
            </a:xfrm>
            <a:solidFill>
              <a:schemeClr val="accent1"/>
            </a:solidFill>
          </p:grpSpPr>
          <p:sp>
            <p:nvSpPr>
              <p:cNvPr id="35" name="Freihandform: Form 40"/>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36" name="Freihandform: Form 41"/>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37" name="Freihandform: Form 42"/>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38" name="Freihandform: Form 43"/>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pPr>
                  <a:defRPr/>
                </a:pPr>
                <a:endParaRPr lang="de-DE" sz="1350"/>
              </a:p>
            </p:txBody>
          </p:sp>
        </p:grpSp>
      </p:grpSp>
      <p:sp>
        <p:nvSpPr>
          <p:cNvPr id="39" name="Freihandform: Form 44"/>
          <p:cNvSpPr/>
          <p:nvPr userDrawn="1"/>
        </p:nvSpPr>
        <p:spPr bwMode="auto">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spTree>
    <p:extLst>
      <p:ext uri="{BB962C8B-B14F-4D97-AF65-F5344CB8AC3E}">
        <p14:creationId xmlns:p14="http://schemas.microsoft.com/office/powerpoint/2010/main" val="201062391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Lst>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hf hdr="0" dt="0"/>
  <p:txStyles>
    <p:titleStyle>
      <a:lvl1pPr algn="l" defTabSz="914400">
        <a:lnSpc>
          <a:spcPct val="90000"/>
        </a:lnSpc>
        <a:spcBef>
          <a:spcPts val="0"/>
        </a:spcBef>
        <a:buNone/>
        <a:defRPr sz="2700">
          <a:solidFill>
            <a:schemeClr val="tx2"/>
          </a:solidFill>
          <a:latin typeface="+mj-lt"/>
          <a:ea typeface="+mj-ea"/>
          <a:cs typeface="+mj-cs"/>
        </a:defRPr>
      </a:lvl1pPr>
    </p:titleStyle>
    <p:bodyStyle>
      <a:lvl1pPr marL="266700" indent="-266700" algn="l" defTabSz="914400">
        <a:lnSpc>
          <a:spcPct val="90000"/>
        </a:lnSpc>
        <a:spcBef>
          <a:spcPts val="600"/>
        </a:spcBef>
        <a:buClr>
          <a:schemeClr val="tx2"/>
        </a:buClr>
        <a:buFont typeface="Wingdings 2"/>
        <a:buChar char=""/>
        <a:defRPr sz="1600">
          <a:solidFill>
            <a:schemeClr val="tx1"/>
          </a:solidFill>
          <a:latin typeface="+mn-lt"/>
          <a:ea typeface="+mn-ea"/>
          <a:cs typeface="+mn-cs"/>
        </a:defRPr>
      </a:lvl1pPr>
      <a:lvl2pPr marL="541338" indent="-274638" algn="l" defTabSz="914400">
        <a:lnSpc>
          <a:spcPct val="90000"/>
        </a:lnSpc>
        <a:spcBef>
          <a:spcPts val="600"/>
        </a:spcBef>
        <a:buClr>
          <a:schemeClr val="accent6"/>
        </a:buClr>
        <a:buFont typeface="Wingdings 2"/>
        <a:buChar char=""/>
        <a:defRPr sz="1400">
          <a:solidFill>
            <a:schemeClr val="tx1"/>
          </a:solidFill>
          <a:latin typeface="+mn-lt"/>
          <a:ea typeface="+mn-ea"/>
          <a:cs typeface="+mn-cs"/>
        </a:defRPr>
      </a:lvl2pPr>
      <a:lvl3pPr marL="808038" indent="-266700" algn="l" defTabSz="914400">
        <a:lnSpc>
          <a:spcPct val="90000"/>
        </a:lnSpc>
        <a:spcBef>
          <a:spcPts val="600"/>
        </a:spcBef>
        <a:buClr>
          <a:schemeClr val="accent6"/>
        </a:buClr>
        <a:buFont typeface="Wingdings 2"/>
        <a:buChar char=""/>
        <a:defRPr sz="1200">
          <a:solidFill>
            <a:schemeClr val="tx1"/>
          </a:solidFill>
          <a:latin typeface="+mn-lt"/>
          <a:ea typeface="+mn-ea"/>
          <a:cs typeface="+mn-cs"/>
        </a:defRPr>
      </a:lvl3pPr>
      <a:lvl4pPr marL="10747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4pPr>
      <a:lvl5pPr marL="13414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5pPr>
      <a:lvl6pPr marL="0" indent="0" algn="l" defTabSz="914400">
        <a:lnSpc>
          <a:spcPct val="90000"/>
        </a:lnSpc>
        <a:spcBef>
          <a:spcPts val="500"/>
        </a:spcBef>
        <a:buFont typeface="Arial"/>
        <a:buNone/>
        <a:defRPr sz="1400">
          <a:solidFill>
            <a:schemeClr val="tx1"/>
          </a:solidFill>
          <a:latin typeface="+mn-lt"/>
          <a:ea typeface="+mn-ea"/>
          <a:cs typeface="+mn-cs"/>
        </a:defRPr>
      </a:lvl6pPr>
      <a:lvl7pPr marL="0" indent="0" algn="l" defTabSz="914400">
        <a:lnSpc>
          <a:spcPct val="90000"/>
        </a:lnSpc>
        <a:spcBef>
          <a:spcPts val="500"/>
        </a:spcBef>
        <a:buFont typeface="Arial"/>
        <a:buNone/>
        <a:defRPr sz="1400">
          <a:solidFill>
            <a:schemeClr val="tx1"/>
          </a:solidFill>
          <a:latin typeface="+mn-lt"/>
          <a:ea typeface="+mn-ea"/>
          <a:cs typeface="+mn-cs"/>
        </a:defRPr>
      </a:lvl7pPr>
      <a:lvl8pPr marL="0" indent="0" algn="l" defTabSz="914400">
        <a:lnSpc>
          <a:spcPct val="90000"/>
        </a:lnSpc>
        <a:spcBef>
          <a:spcPts val="500"/>
        </a:spcBef>
        <a:buFont typeface="Arial"/>
        <a:buNone/>
        <a:defRPr sz="1400">
          <a:solidFill>
            <a:schemeClr val="tx1"/>
          </a:solidFill>
          <a:latin typeface="+mn-lt"/>
          <a:ea typeface="+mn-ea"/>
          <a:cs typeface="+mn-cs"/>
        </a:defRPr>
      </a:lvl8pPr>
      <a:lvl9pPr marL="0" indent="0" algn="l" defTabSz="914400">
        <a:lnSpc>
          <a:spcPct val="90000"/>
        </a:lnSpc>
        <a:spcBef>
          <a:spcPts val="500"/>
        </a:spcBef>
        <a:buFont typeface="Arial"/>
        <a:buNone/>
        <a:defRPr sz="14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BAED4-9DB3-4AA9-B294-B78EDEB528F4}"/>
              </a:ext>
            </a:extLst>
          </p:cNvPr>
          <p:cNvSpPr>
            <a:spLocks noGrp="1"/>
          </p:cNvSpPr>
          <p:nvPr>
            <p:ph type="ctrTitle"/>
          </p:nvPr>
        </p:nvSpPr>
        <p:spPr/>
        <p:txBody>
          <a:bodyPr/>
          <a:lstStyle/>
          <a:p>
            <a:r>
              <a:rPr lang="de-DE" dirty="0"/>
              <a:t>Experimentelle Pragmatik</a:t>
            </a:r>
          </a:p>
        </p:txBody>
      </p:sp>
      <p:sp>
        <p:nvSpPr>
          <p:cNvPr id="8" name="Untertitel 7">
            <a:extLst>
              <a:ext uri="{FF2B5EF4-FFF2-40B4-BE49-F238E27FC236}">
                <a16:creationId xmlns:a16="http://schemas.microsoft.com/office/drawing/2014/main" id="{9DC02B59-BC9C-4015-BE1A-A1DF878B866F}"/>
              </a:ext>
            </a:extLst>
          </p:cNvPr>
          <p:cNvSpPr>
            <a:spLocks noGrp="1"/>
          </p:cNvSpPr>
          <p:nvPr>
            <p:ph type="subTitle" idx="1"/>
          </p:nvPr>
        </p:nvSpPr>
        <p:spPr/>
        <p:txBody>
          <a:bodyPr/>
          <a:lstStyle/>
          <a:p>
            <a:r>
              <a:rPr lang="de-DE" dirty="0"/>
              <a:t>Stefan Hartmann</a:t>
            </a:r>
          </a:p>
          <a:p>
            <a:r>
              <a:rPr lang="de-DE" sz="1350" dirty="0"/>
              <a:t>hartmast@hhu.de</a:t>
            </a:r>
          </a:p>
          <a:p>
            <a:endParaRPr lang="de-DE" sz="1350" dirty="0"/>
          </a:p>
        </p:txBody>
      </p:sp>
      <p:sp>
        <p:nvSpPr>
          <p:cNvPr id="7" name="Datumsplatzhalter 6">
            <a:extLst>
              <a:ext uri="{FF2B5EF4-FFF2-40B4-BE49-F238E27FC236}">
                <a16:creationId xmlns:a16="http://schemas.microsoft.com/office/drawing/2014/main" id="{B307ADE8-D21D-49C8-A8EF-429717DC989C}"/>
              </a:ext>
            </a:extLst>
          </p:cNvPr>
          <p:cNvSpPr>
            <a:spLocks noGrp="1"/>
          </p:cNvSpPr>
          <p:nvPr>
            <p:ph type="dt" sz="half" idx="10"/>
          </p:nvPr>
        </p:nvSpPr>
        <p:spPr/>
        <p:txBody>
          <a:bodyPr/>
          <a:lstStyle/>
          <a:p>
            <a:endParaRPr lang="de-DE" dirty="0"/>
          </a:p>
        </p:txBody>
      </p:sp>
      <p:sp>
        <p:nvSpPr>
          <p:cNvPr id="5" name="Untertitel 7">
            <a:extLst>
              <a:ext uri="{FF2B5EF4-FFF2-40B4-BE49-F238E27FC236}">
                <a16:creationId xmlns:a16="http://schemas.microsoft.com/office/drawing/2014/main" id="{9DC02B59-BC9C-4015-BE1A-A1DF878B866F}"/>
              </a:ext>
            </a:extLst>
          </p:cNvPr>
          <p:cNvSpPr txBox="1">
            <a:spLocks/>
          </p:cNvSpPr>
          <p:nvPr/>
        </p:nvSpPr>
        <p:spPr>
          <a:xfrm>
            <a:off x="3654279" y="1350789"/>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de-DE" dirty="0"/>
          </a:p>
        </p:txBody>
      </p:sp>
    </p:spTree>
    <p:custDataLst>
      <p:tags r:id="rId1"/>
    </p:custDataLst>
    <p:extLst>
      <p:ext uri="{BB962C8B-B14F-4D97-AF65-F5344CB8AC3E}">
        <p14:creationId xmlns:p14="http://schemas.microsoft.com/office/powerpoint/2010/main" val="378687282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734-E23C-C04E-8416-7CE5741BC899}"/>
              </a:ext>
            </a:extLst>
          </p:cNvPr>
          <p:cNvSpPr>
            <a:spLocks noGrp="1"/>
          </p:cNvSpPr>
          <p:nvPr>
            <p:ph type="title"/>
          </p:nvPr>
        </p:nvSpPr>
        <p:spPr/>
        <p:txBody>
          <a:bodyPr/>
          <a:lstStyle/>
          <a:p>
            <a:r>
              <a:rPr lang="en-US"/>
              <a:t>ERP</a:t>
            </a:r>
          </a:p>
        </p:txBody>
      </p:sp>
      <p:sp>
        <p:nvSpPr>
          <p:cNvPr id="3" name="Content Placeholder 2">
            <a:extLst>
              <a:ext uri="{FF2B5EF4-FFF2-40B4-BE49-F238E27FC236}">
                <a16:creationId xmlns:a16="http://schemas.microsoft.com/office/drawing/2014/main" id="{08F88E10-0363-344D-B3C0-6F4756505436}"/>
              </a:ext>
            </a:extLst>
          </p:cNvPr>
          <p:cNvSpPr>
            <a:spLocks noGrp="1"/>
          </p:cNvSpPr>
          <p:nvPr>
            <p:ph idx="1"/>
          </p:nvPr>
        </p:nvSpPr>
        <p:spPr/>
        <p:txBody>
          <a:bodyPr/>
          <a:lstStyle/>
          <a:p>
            <a:r>
              <a:rPr lang="en-US" sz="2000"/>
              <a:t>ERP-Messungen werden immer </a:t>
            </a:r>
            <a:r>
              <a:rPr lang="en-US" sz="2000" b="1"/>
              <a:t>relativ </a:t>
            </a:r>
            <a:r>
              <a:rPr lang="en-US" sz="2000"/>
              <a:t>im Vergleich zu einer </a:t>
            </a:r>
            <a:r>
              <a:rPr lang="en-US" sz="2000" b="1"/>
              <a:t>Kontrollbedingung </a:t>
            </a:r>
            <a:r>
              <a:rPr lang="en-US" sz="2000"/>
              <a:t>interpretiert</a:t>
            </a:r>
          </a:p>
          <a:p>
            <a:r>
              <a:rPr lang="en-US" sz="2000"/>
              <a:t>z.B. "Negativität": bedeutet, dass die EEG-Messung im Vergleich zur Kontrollbedingung negativer ausfällt</a:t>
            </a:r>
          </a:p>
        </p:txBody>
      </p:sp>
      <p:sp>
        <p:nvSpPr>
          <p:cNvPr id="4" name="TextBox 3">
            <a:extLst>
              <a:ext uri="{FF2B5EF4-FFF2-40B4-BE49-F238E27FC236}">
                <a16:creationId xmlns:a16="http://schemas.microsoft.com/office/drawing/2014/main" id="{8C960661-255D-944D-8052-8F0F55810DCA}"/>
              </a:ext>
            </a:extLst>
          </p:cNvPr>
          <p:cNvSpPr txBox="1"/>
          <p:nvPr/>
        </p:nvSpPr>
        <p:spPr>
          <a:xfrm flipH="1">
            <a:off x="179512" y="4919018"/>
            <a:ext cx="9289032" cy="230832"/>
          </a:xfrm>
          <a:prstGeom prst="rect">
            <a:avLst/>
          </a:prstGeom>
          <a:noFill/>
        </p:spPr>
        <p:txBody>
          <a:bodyPr wrap="square" rtlCol="0">
            <a:spAutoFit/>
          </a:bodyPr>
          <a:lstStyle/>
          <a:p>
            <a:r>
              <a:rPr lang="en-US" sz="900">
                <a:solidFill>
                  <a:schemeClr val="bg1"/>
                </a:solidFill>
              </a:rPr>
              <a:t>(Bornkessel-Schlesewsky &amp;  Schlesewsky 2009; Grafik: ChomsVector/Mononomicf, CC BY-SA 3.0, https://commons.wikimedia.org/w/index.php?curid=5543904</a:t>
            </a:r>
          </a:p>
        </p:txBody>
      </p:sp>
      <p:pic>
        <p:nvPicPr>
          <p:cNvPr id="1026" name="Picture 2">
            <a:extLst>
              <a:ext uri="{FF2B5EF4-FFF2-40B4-BE49-F238E27FC236}">
                <a16:creationId xmlns:a16="http://schemas.microsoft.com/office/drawing/2014/main" id="{A075FCEF-8CED-6C45-95E0-EB4A8F42F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583870"/>
            <a:ext cx="2731839" cy="222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74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70BC-93DB-5840-B05B-15E647D377E6}"/>
              </a:ext>
            </a:extLst>
          </p:cNvPr>
          <p:cNvSpPr>
            <a:spLocks noGrp="1"/>
          </p:cNvSpPr>
          <p:nvPr>
            <p:ph type="title"/>
          </p:nvPr>
        </p:nvSpPr>
        <p:spPr/>
        <p:txBody>
          <a:bodyPr/>
          <a:lstStyle/>
          <a:p>
            <a:r>
              <a:rPr lang="en-DE"/>
              <a:t>Behaviorale &amp; neuroling. Methoden</a:t>
            </a:r>
          </a:p>
        </p:txBody>
      </p:sp>
      <p:sp>
        <p:nvSpPr>
          <p:cNvPr id="3" name="Footer Placeholder 2">
            <a:extLst>
              <a:ext uri="{FF2B5EF4-FFF2-40B4-BE49-F238E27FC236}">
                <a16:creationId xmlns:a16="http://schemas.microsoft.com/office/drawing/2014/main" id="{8F181E38-F36A-9540-9DE2-257C7DC7F6A9}"/>
              </a:ext>
            </a:extLst>
          </p:cNvPr>
          <p:cNvSpPr>
            <a:spLocks noGrp="1"/>
          </p:cNvSpPr>
          <p:nvPr>
            <p:ph type="ftr" sz="quarter" idx="11"/>
          </p:nvPr>
        </p:nvSpPr>
        <p:spPr/>
        <p:txBody>
          <a:bodyPr/>
          <a:lstStyle/>
          <a:p>
            <a:r>
              <a:rPr lang="de-DE"/>
              <a:t>(Finkbeiner 2015: 128)</a:t>
            </a:r>
          </a:p>
        </p:txBody>
      </p:sp>
      <p:sp>
        <p:nvSpPr>
          <p:cNvPr id="4" name="Slide Number Placeholder 3">
            <a:extLst>
              <a:ext uri="{FF2B5EF4-FFF2-40B4-BE49-F238E27FC236}">
                <a16:creationId xmlns:a16="http://schemas.microsoft.com/office/drawing/2014/main" id="{14B7F9E7-E4ED-BF49-BDED-EBF757B08EEF}"/>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5" name="Text Placeholder 4">
            <a:extLst>
              <a:ext uri="{FF2B5EF4-FFF2-40B4-BE49-F238E27FC236}">
                <a16:creationId xmlns:a16="http://schemas.microsoft.com/office/drawing/2014/main" id="{7048A5B1-8609-A444-AA31-4362A9BC3191}"/>
              </a:ext>
            </a:extLst>
          </p:cNvPr>
          <p:cNvSpPr>
            <a:spLocks noGrp="1"/>
          </p:cNvSpPr>
          <p:nvPr>
            <p:ph type="body" sz="quarter" idx="14"/>
          </p:nvPr>
        </p:nvSpPr>
        <p:spPr/>
        <p:txBody>
          <a:bodyPr/>
          <a:lstStyle/>
          <a:p>
            <a:r>
              <a:rPr lang="en-DE"/>
              <a:t>"Unterinformative" Sätze eignen sich besonders gut für die Untersuchung dieser Fragestellung:</a:t>
            </a:r>
          </a:p>
          <a:p>
            <a:endParaRPr lang="en-DE"/>
          </a:p>
          <a:p>
            <a:pPr marL="0" indent="0">
              <a:buNone/>
            </a:pPr>
            <a:r>
              <a:rPr lang="en-DE" i="1"/>
              <a:t>Einige Elefanten haben einen Rüssel.</a:t>
            </a:r>
          </a:p>
          <a:p>
            <a:pPr marL="0" indent="0">
              <a:buNone/>
            </a:pPr>
            <a:endParaRPr lang="en-DE" i="1"/>
          </a:p>
          <a:p>
            <a:pPr marL="0" indent="0">
              <a:buNone/>
            </a:pPr>
            <a:r>
              <a:rPr lang="en-DE">
                <a:solidFill>
                  <a:srgbClr val="0070C0"/>
                </a:solidFill>
              </a:rPr>
              <a:t>Pragmatisches Urteil:</a:t>
            </a:r>
            <a:r>
              <a:rPr lang="en-DE"/>
              <a:t> Der Satz ist falsch, da ja alle Elefanten einen Rüssel haben.</a:t>
            </a:r>
          </a:p>
          <a:p>
            <a:pPr marL="0" indent="0">
              <a:buNone/>
            </a:pPr>
            <a:r>
              <a:rPr lang="en-DE">
                <a:solidFill>
                  <a:srgbClr val="0070C0"/>
                </a:solidFill>
              </a:rPr>
              <a:t>Logisches Urteil:</a:t>
            </a:r>
            <a:r>
              <a:rPr lang="en-DE"/>
              <a:t> Der Satz ist wahr, denn wenn alle Elefanten einen Rüssel haben, gilt auch, dass einige Elefanten einen Rüssel haben.</a:t>
            </a:r>
          </a:p>
        </p:txBody>
      </p:sp>
      <p:sp>
        <p:nvSpPr>
          <p:cNvPr id="6" name="Text Placeholder 5">
            <a:extLst>
              <a:ext uri="{FF2B5EF4-FFF2-40B4-BE49-F238E27FC236}">
                <a16:creationId xmlns:a16="http://schemas.microsoft.com/office/drawing/2014/main" id="{C22A72ED-DFA6-A541-B4CD-10AB9992E823}"/>
              </a:ext>
            </a:extLst>
          </p:cNvPr>
          <p:cNvSpPr>
            <a:spLocks noGrp="1"/>
          </p:cNvSpPr>
          <p:nvPr>
            <p:ph type="body" sz="quarter" idx="15"/>
          </p:nvPr>
        </p:nvSpPr>
        <p:spPr/>
        <p:txBody>
          <a:bodyPr/>
          <a:lstStyle/>
          <a:p>
            <a:r>
              <a:rPr lang="en-DE"/>
              <a:t>Beispiel: Noveck &amp; Posada 2003</a:t>
            </a:r>
          </a:p>
        </p:txBody>
      </p:sp>
    </p:spTree>
    <p:extLst>
      <p:ext uri="{BB962C8B-B14F-4D97-AF65-F5344CB8AC3E}">
        <p14:creationId xmlns:p14="http://schemas.microsoft.com/office/powerpoint/2010/main" val="3083790066"/>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70BC-93DB-5840-B05B-15E647D377E6}"/>
              </a:ext>
            </a:extLst>
          </p:cNvPr>
          <p:cNvSpPr>
            <a:spLocks noGrp="1"/>
          </p:cNvSpPr>
          <p:nvPr>
            <p:ph type="title"/>
          </p:nvPr>
        </p:nvSpPr>
        <p:spPr/>
        <p:txBody>
          <a:bodyPr/>
          <a:lstStyle/>
          <a:p>
            <a:r>
              <a:rPr lang="en-DE"/>
              <a:t>Behaviorale &amp; neuroling. Methoden</a:t>
            </a:r>
          </a:p>
        </p:txBody>
      </p:sp>
      <p:sp>
        <p:nvSpPr>
          <p:cNvPr id="3" name="Footer Placeholder 2">
            <a:extLst>
              <a:ext uri="{FF2B5EF4-FFF2-40B4-BE49-F238E27FC236}">
                <a16:creationId xmlns:a16="http://schemas.microsoft.com/office/drawing/2014/main" id="{8F181E38-F36A-9540-9DE2-257C7DC7F6A9}"/>
              </a:ext>
            </a:extLst>
          </p:cNvPr>
          <p:cNvSpPr>
            <a:spLocks noGrp="1"/>
          </p:cNvSpPr>
          <p:nvPr>
            <p:ph type="ftr" sz="quarter" idx="11"/>
          </p:nvPr>
        </p:nvSpPr>
        <p:spPr/>
        <p:txBody>
          <a:bodyPr/>
          <a:lstStyle/>
          <a:p>
            <a:r>
              <a:rPr lang="de-DE"/>
              <a:t>(Finkbeiner 2015: 128)</a:t>
            </a:r>
          </a:p>
        </p:txBody>
      </p:sp>
      <p:sp>
        <p:nvSpPr>
          <p:cNvPr id="4" name="Slide Number Placeholder 3">
            <a:extLst>
              <a:ext uri="{FF2B5EF4-FFF2-40B4-BE49-F238E27FC236}">
                <a16:creationId xmlns:a16="http://schemas.microsoft.com/office/drawing/2014/main" id="{14B7F9E7-E4ED-BF49-BDED-EBF757B08EEF}"/>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7048A5B1-8609-A444-AA31-4362A9BC3191}"/>
              </a:ext>
            </a:extLst>
          </p:cNvPr>
          <p:cNvSpPr>
            <a:spLocks noGrp="1"/>
          </p:cNvSpPr>
          <p:nvPr>
            <p:ph type="body" sz="quarter" idx="14"/>
          </p:nvPr>
        </p:nvSpPr>
        <p:spPr/>
        <p:txBody>
          <a:bodyPr/>
          <a:lstStyle/>
          <a:p>
            <a:r>
              <a:rPr lang="en-DE"/>
              <a:t>Vorhersagen für Reaktionszeitmessung:</a:t>
            </a:r>
          </a:p>
          <a:p>
            <a:pPr lvl="1"/>
            <a:r>
              <a:rPr lang="en-DE">
                <a:solidFill>
                  <a:srgbClr val="0070C0"/>
                </a:solidFill>
              </a:rPr>
              <a:t>Neo-Griceanischer Ansatz:</a:t>
            </a:r>
            <a:r>
              <a:rPr lang="en-DE"/>
              <a:t> Probanden brauchen für logisches Urteil mehr Zeit als für ein pragmatisches Urteil, denn die Implikatur sollte standardmäßig abgeleitet werden</a:t>
            </a:r>
          </a:p>
          <a:p>
            <a:pPr lvl="1"/>
            <a:r>
              <a:rPr lang="en-DE">
                <a:solidFill>
                  <a:srgbClr val="00B050"/>
                </a:solidFill>
              </a:rPr>
              <a:t>Relevanztheoretischer Ansatz:</a:t>
            </a:r>
            <a:r>
              <a:rPr lang="en-DE"/>
              <a:t> Logische Urteile werden schneller gefällt als pragmatische, daher sollte Reaktionszeit hier kürzer sein</a:t>
            </a:r>
          </a:p>
          <a:p>
            <a:r>
              <a:rPr lang="en-DE"/>
              <a:t>Vorhersagen ERP-Messung:</a:t>
            </a:r>
          </a:p>
          <a:p>
            <a:pPr lvl="1"/>
            <a:r>
              <a:rPr lang="en-DE">
                <a:solidFill>
                  <a:srgbClr val="0070C0"/>
                </a:solidFill>
              </a:rPr>
              <a:t>Neo-Griceanischer Ansatz:</a:t>
            </a:r>
            <a:r>
              <a:rPr lang="en-DE"/>
              <a:t> ERP-Wellenprofile der unterinformativen Sätze gleichen eher denen der klar falschen Sätze</a:t>
            </a:r>
          </a:p>
          <a:p>
            <a:pPr lvl="1"/>
            <a:r>
              <a:rPr lang="en-DE">
                <a:solidFill>
                  <a:srgbClr val="00B050"/>
                </a:solidFill>
              </a:rPr>
              <a:t>Relevanztheoretischer Ansatz:</a:t>
            </a:r>
            <a:r>
              <a:rPr lang="en-DE"/>
              <a:t> ERP-Wellenprofile der unterinformativen Sätze gleichen eher denen der klar wahren Sätze</a:t>
            </a:r>
          </a:p>
        </p:txBody>
      </p:sp>
      <p:sp>
        <p:nvSpPr>
          <p:cNvPr id="6" name="Text Placeholder 5">
            <a:extLst>
              <a:ext uri="{FF2B5EF4-FFF2-40B4-BE49-F238E27FC236}">
                <a16:creationId xmlns:a16="http://schemas.microsoft.com/office/drawing/2014/main" id="{C22A72ED-DFA6-A541-B4CD-10AB9992E823}"/>
              </a:ext>
            </a:extLst>
          </p:cNvPr>
          <p:cNvSpPr>
            <a:spLocks noGrp="1"/>
          </p:cNvSpPr>
          <p:nvPr>
            <p:ph type="body" sz="quarter" idx="15"/>
          </p:nvPr>
        </p:nvSpPr>
        <p:spPr/>
        <p:txBody>
          <a:bodyPr/>
          <a:lstStyle/>
          <a:p>
            <a:r>
              <a:rPr lang="en-DE"/>
              <a:t>Beispiel: Noveck &amp; Posada 2003</a:t>
            </a:r>
          </a:p>
        </p:txBody>
      </p:sp>
    </p:spTree>
    <p:extLst>
      <p:ext uri="{BB962C8B-B14F-4D97-AF65-F5344CB8AC3E}">
        <p14:creationId xmlns:p14="http://schemas.microsoft.com/office/powerpoint/2010/main" val="171457611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70BC-93DB-5840-B05B-15E647D377E6}"/>
              </a:ext>
            </a:extLst>
          </p:cNvPr>
          <p:cNvSpPr>
            <a:spLocks noGrp="1"/>
          </p:cNvSpPr>
          <p:nvPr>
            <p:ph type="title"/>
          </p:nvPr>
        </p:nvSpPr>
        <p:spPr/>
        <p:txBody>
          <a:bodyPr/>
          <a:lstStyle/>
          <a:p>
            <a:r>
              <a:rPr lang="en-DE"/>
              <a:t>Behaviorale &amp; neuroling. Methoden</a:t>
            </a:r>
          </a:p>
        </p:txBody>
      </p:sp>
      <p:sp>
        <p:nvSpPr>
          <p:cNvPr id="3" name="Footer Placeholder 2">
            <a:extLst>
              <a:ext uri="{FF2B5EF4-FFF2-40B4-BE49-F238E27FC236}">
                <a16:creationId xmlns:a16="http://schemas.microsoft.com/office/drawing/2014/main" id="{8F181E38-F36A-9540-9DE2-257C7DC7F6A9}"/>
              </a:ext>
            </a:extLst>
          </p:cNvPr>
          <p:cNvSpPr>
            <a:spLocks noGrp="1"/>
          </p:cNvSpPr>
          <p:nvPr>
            <p:ph type="ftr" sz="quarter" idx="11"/>
          </p:nvPr>
        </p:nvSpPr>
        <p:spPr/>
        <p:txBody>
          <a:bodyPr/>
          <a:lstStyle/>
          <a:p>
            <a:r>
              <a:rPr lang="de-DE"/>
              <a:t>(Finkbeiner 2015: 128)</a:t>
            </a:r>
          </a:p>
        </p:txBody>
      </p:sp>
      <p:sp>
        <p:nvSpPr>
          <p:cNvPr id="4" name="Slide Number Placeholder 3">
            <a:extLst>
              <a:ext uri="{FF2B5EF4-FFF2-40B4-BE49-F238E27FC236}">
                <a16:creationId xmlns:a16="http://schemas.microsoft.com/office/drawing/2014/main" id="{14B7F9E7-E4ED-BF49-BDED-EBF757B08EEF}"/>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7048A5B1-8609-A444-AA31-4362A9BC3191}"/>
              </a:ext>
            </a:extLst>
          </p:cNvPr>
          <p:cNvSpPr>
            <a:spLocks noGrp="1"/>
          </p:cNvSpPr>
          <p:nvPr>
            <p:ph type="body" sz="quarter" idx="14"/>
          </p:nvPr>
        </p:nvSpPr>
        <p:spPr/>
        <p:txBody>
          <a:bodyPr/>
          <a:lstStyle/>
          <a:p>
            <a:r>
              <a:rPr lang="en-DE" sz="1800"/>
              <a:t>Ergebnis:</a:t>
            </a:r>
          </a:p>
          <a:p>
            <a:pPr lvl="1"/>
            <a:r>
              <a:rPr lang="en-DE" sz="1600">
                <a:solidFill>
                  <a:srgbClr val="0070C0"/>
                </a:solidFill>
              </a:rPr>
              <a:t>TVJ</a:t>
            </a:r>
            <a:r>
              <a:rPr lang="en-DE" sz="1600"/>
              <a:t>: 7 TN beurteilen die unterinformativen Sätze als wahr, 12 als falsch </a:t>
            </a:r>
            <a:r>
              <a:rPr lang="en-DE" sz="1600">
                <a:sym typeface="Wingdings" pitchFamily="2" charset="2"/>
              </a:rPr>
              <a:t> Mehrheit urteilt "pragmatisch"</a:t>
            </a:r>
          </a:p>
          <a:p>
            <a:pPr lvl="1"/>
            <a:r>
              <a:rPr lang="en-DE" sz="1600"/>
              <a:t>höhere </a:t>
            </a:r>
            <a:r>
              <a:rPr lang="en-DE" sz="1600">
                <a:solidFill>
                  <a:srgbClr val="0070C0"/>
                </a:solidFill>
              </a:rPr>
              <a:t>Reaktionszeiten</a:t>
            </a:r>
            <a:r>
              <a:rPr lang="en-DE" sz="1600"/>
              <a:t> bei den "pragmatischen" als bei den "logischen" Antworten </a:t>
            </a:r>
            <a:r>
              <a:rPr lang="en-DE" sz="1600">
                <a:sym typeface="Wingdings" pitchFamily="2" charset="2"/>
              </a:rPr>
              <a:t> nach Noveck &amp; Posada Evidenz für höheren Verarbeitungsaufwand</a:t>
            </a:r>
          </a:p>
          <a:p>
            <a:pPr lvl="1"/>
            <a:r>
              <a:rPr lang="en-DE" sz="1600">
                <a:solidFill>
                  <a:srgbClr val="0070C0"/>
                </a:solidFill>
                <a:sym typeface="Wingdings" pitchFamily="2" charset="2"/>
              </a:rPr>
              <a:t>ERP</a:t>
            </a:r>
            <a:r>
              <a:rPr lang="en-DE" sz="1600">
                <a:sym typeface="Wingdings" pitchFamily="2" charset="2"/>
              </a:rPr>
              <a:t>: generell nur flache N400-Wellen, keine speziellen neuronalen Reaktionen auf die unterinformativen Sätze</a:t>
            </a:r>
          </a:p>
          <a:p>
            <a:r>
              <a:rPr lang="en-DE" sz="1800">
                <a:sym typeface="Wingdings" pitchFamily="2" charset="2"/>
              </a:rPr>
              <a:t>allerdings: dennoch keine klare Evidenz für die relevanztheoret. Hypothese; z.T. konfligierende Ergebnisse in späteren Studien, zudem weisen viele Studien auf starke Kontextgebundenheit der Ergebnisse hin (vgl. Liedtke 2016, Schumacher 2018)</a:t>
            </a:r>
            <a:endParaRPr lang="en-DE" sz="1800"/>
          </a:p>
        </p:txBody>
      </p:sp>
      <p:sp>
        <p:nvSpPr>
          <p:cNvPr id="6" name="Text Placeholder 5">
            <a:extLst>
              <a:ext uri="{FF2B5EF4-FFF2-40B4-BE49-F238E27FC236}">
                <a16:creationId xmlns:a16="http://schemas.microsoft.com/office/drawing/2014/main" id="{C22A72ED-DFA6-A541-B4CD-10AB9992E823}"/>
              </a:ext>
            </a:extLst>
          </p:cNvPr>
          <p:cNvSpPr>
            <a:spLocks noGrp="1"/>
          </p:cNvSpPr>
          <p:nvPr>
            <p:ph type="body" sz="quarter" idx="15"/>
          </p:nvPr>
        </p:nvSpPr>
        <p:spPr/>
        <p:txBody>
          <a:bodyPr/>
          <a:lstStyle/>
          <a:p>
            <a:r>
              <a:rPr lang="en-DE"/>
              <a:t>Beispiel: Noveck &amp; Posada 2003</a:t>
            </a:r>
          </a:p>
        </p:txBody>
      </p:sp>
    </p:spTree>
    <p:extLst>
      <p:ext uri="{BB962C8B-B14F-4D97-AF65-F5344CB8AC3E}">
        <p14:creationId xmlns:p14="http://schemas.microsoft.com/office/powerpoint/2010/main" val="59284522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1B3D-66EE-BE43-A124-BD7296B67CDC}"/>
              </a:ext>
            </a:extLst>
          </p:cNvPr>
          <p:cNvSpPr>
            <a:spLocks noGrp="1"/>
          </p:cNvSpPr>
          <p:nvPr>
            <p:ph type="title"/>
          </p:nvPr>
        </p:nvSpPr>
        <p:spPr/>
        <p:txBody>
          <a:bodyPr/>
          <a:lstStyle/>
          <a:p>
            <a:r>
              <a:rPr lang="en-DE"/>
              <a:t>Behaviorale Methoden</a:t>
            </a:r>
          </a:p>
        </p:txBody>
      </p:sp>
      <p:sp>
        <p:nvSpPr>
          <p:cNvPr id="3" name="Footer Placeholder 2">
            <a:extLst>
              <a:ext uri="{FF2B5EF4-FFF2-40B4-BE49-F238E27FC236}">
                <a16:creationId xmlns:a16="http://schemas.microsoft.com/office/drawing/2014/main" id="{64A60260-1883-D24B-A0A4-A9F64BA8D33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DE7914A-2051-2B45-BDF1-EE8C098D8D7C}"/>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BE8F8D4C-9679-664A-897B-EA40D828054E}"/>
              </a:ext>
            </a:extLst>
          </p:cNvPr>
          <p:cNvSpPr>
            <a:spLocks noGrp="1"/>
          </p:cNvSpPr>
          <p:nvPr>
            <p:ph type="body" sz="quarter" idx="14"/>
          </p:nvPr>
        </p:nvSpPr>
        <p:spPr/>
        <p:txBody>
          <a:bodyPr/>
          <a:lstStyle/>
          <a:p>
            <a:r>
              <a:rPr lang="en-DE"/>
              <a:t>untersuchen unterinformative Äußerungen desselben Typs:</a:t>
            </a:r>
          </a:p>
          <a:p>
            <a:endParaRPr lang="en-DE"/>
          </a:p>
          <a:p>
            <a:endParaRPr lang="en-DE"/>
          </a:p>
          <a:p>
            <a:endParaRPr lang="en-DE"/>
          </a:p>
          <a:p>
            <a:endParaRPr lang="en-DE"/>
          </a:p>
          <a:p>
            <a:pPr marL="0" indent="0" algn="ctr">
              <a:buNone/>
            </a:pPr>
            <a:r>
              <a:rPr lang="en-DE" i="1"/>
              <a:t>alle der Kreise sind grün. </a:t>
            </a:r>
            <a:r>
              <a:rPr lang="en-DE"/>
              <a:t>(</a:t>
            </a:r>
            <a:r>
              <a:rPr lang="en-DE">
                <a:solidFill>
                  <a:srgbClr val="C00000"/>
                </a:solidFill>
              </a:rPr>
              <a:t>falsch</a:t>
            </a:r>
            <a:r>
              <a:rPr lang="en-DE"/>
              <a:t>)</a:t>
            </a:r>
            <a:endParaRPr lang="en-DE" i="1"/>
          </a:p>
          <a:p>
            <a:pPr marL="0" indent="0" algn="ctr">
              <a:buNone/>
            </a:pPr>
            <a:r>
              <a:rPr lang="en-DE" i="1"/>
              <a:t>einige der Kreise sind grün. </a:t>
            </a:r>
            <a:r>
              <a:rPr lang="en-DE"/>
              <a:t>(</a:t>
            </a:r>
            <a:r>
              <a:rPr lang="en-DE">
                <a:solidFill>
                  <a:srgbClr val="00B050"/>
                </a:solidFill>
              </a:rPr>
              <a:t>wahr</a:t>
            </a:r>
            <a:r>
              <a:rPr lang="en-DE"/>
              <a:t>)</a:t>
            </a:r>
            <a:endParaRPr lang="en-DE" i="1"/>
          </a:p>
          <a:p>
            <a:pPr marL="0" indent="0" algn="ctr">
              <a:buNone/>
            </a:pPr>
            <a:r>
              <a:rPr lang="en-DE" i="1"/>
              <a:t>einige der Dreiecke sind grün. </a:t>
            </a:r>
            <a:r>
              <a:rPr lang="en-DE"/>
              <a:t>(</a:t>
            </a:r>
            <a:r>
              <a:rPr lang="en-DE">
                <a:solidFill>
                  <a:srgbClr val="0070C0"/>
                </a:solidFill>
              </a:rPr>
              <a:t>unterinformativ</a:t>
            </a:r>
            <a:r>
              <a:rPr lang="en-DE"/>
              <a:t>)</a:t>
            </a:r>
            <a:endParaRPr lang="en-DE" i="1"/>
          </a:p>
        </p:txBody>
      </p:sp>
      <p:sp>
        <p:nvSpPr>
          <p:cNvPr id="6" name="Text Placeholder 5">
            <a:extLst>
              <a:ext uri="{FF2B5EF4-FFF2-40B4-BE49-F238E27FC236}">
                <a16:creationId xmlns:a16="http://schemas.microsoft.com/office/drawing/2014/main" id="{34128BF8-E661-CD42-B749-BC09D37560BC}"/>
              </a:ext>
            </a:extLst>
          </p:cNvPr>
          <p:cNvSpPr>
            <a:spLocks noGrp="1"/>
          </p:cNvSpPr>
          <p:nvPr>
            <p:ph type="body" sz="quarter" idx="15"/>
          </p:nvPr>
        </p:nvSpPr>
        <p:spPr/>
        <p:txBody>
          <a:bodyPr/>
          <a:lstStyle/>
          <a:p>
            <a:r>
              <a:rPr lang="en-DE"/>
              <a:t>Beispielstudie: Macuh Silva &amp; Franke (2021)</a:t>
            </a:r>
          </a:p>
        </p:txBody>
      </p:sp>
      <p:pic>
        <p:nvPicPr>
          <p:cNvPr id="7" name="Picture 6">
            <a:extLst>
              <a:ext uri="{FF2B5EF4-FFF2-40B4-BE49-F238E27FC236}">
                <a16:creationId xmlns:a16="http://schemas.microsoft.com/office/drawing/2014/main" id="{BA4C26FF-3374-0D4B-BA09-91BE8E8113F4}"/>
              </a:ext>
            </a:extLst>
          </p:cNvPr>
          <p:cNvPicPr>
            <a:picLocks noChangeAspect="1"/>
          </p:cNvPicPr>
          <p:nvPr/>
        </p:nvPicPr>
        <p:blipFill>
          <a:blip r:embed="rId2"/>
          <a:stretch>
            <a:fillRect/>
          </a:stretch>
        </p:blipFill>
        <p:spPr>
          <a:xfrm>
            <a:off x="2555776" y="2214885"/>
            <a:ext cx="4216400" cy="1041400"/>
          </a:xfrm>
          <a:prstGeom prst="rect">
            <a:avLst/>
          </a:prstGeom>
        </p:spPr>
      </p:pic>
    </p:spTree>
    <p:extLst>
      <p:ext uri="{BB962C8B-B14F-4D97-AF65-F5344CB8AC3E}">
        <p14:creationId xmlns:p14="http://schemas.microsoft.com/office/powerpoint/2010/main" val="187906400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1B3D-66EE-BE43-A124-BD7296B67CDC}"/>
              </a:ext>
            </a:extLst>
          </p:cNvPr>
          <p:cNvSpPr>
            <a:spLocks noGrp="1"/>
          </p:cNvSpPr>
          <p:nvPr>
            <p:ph type="title"/>
          </p:nvPr>
        </p:nvSpPr>
        <p:spPr/>
        <p:txBody>
          <a:bodyPr/>
          <a:lstStyle/>
          <a:p>
            <a:r>
              <a:rPr lang="en-DE"/>
              <a:t>Behaviorale Methoden</a:t>
            </a:r>
          </a:p>
        </p:txBody>
      </p:sp>
      <p:sp>
        <p:nvSpPr>
          <p:cNvPr id="3" name="Footer Placeholder 2">
            <a:extLst>
              <a:ext uri="{FF2B5EF4-FFF2-40B4-BE49-F238E27FC236}">
                <a16:creationId xmlns:a16="http://schemas.microsoft.com/office/drawing/2014/main" id="{64A60260-1883-D24B-A0A4-A9F64BA8D33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DE7914A-2051-2B45-BDF1-EE8C098D8D7C}"/>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BE8F8D4C-9679-664A-897B-EA40D828054E}"/>
              </a:ext>
            </a:extLst>
          </p:cNvPr>
          <p:cNvSpPr>
            <a:spLocks noGrp="1"/>
          </p:cNvSpPr>
          <p:nvPr>
            <p:ph type="body" sz="quarter" idx="14"/>
          </p:nvPr>
        </p:nvSpPr>
        <p:spPr>
          <a:xfrm>
            <a:off x="521550" y="1566813"/>
            <a:ext cx="8101012" cy="3290464"/>
          </a:xfrm>
        </p:spPr>
        <p:txBody>
          <a:bodyPr/>
          <a:lstStyle/>
          <a:p>
            <a:r>
              <a:rPr lang="en-DE"/>
              <a:t>dabei arbeiten sie mit zwei Kontexttypen: z.B. bei </a:t>
            </a:r>
            <a:r>
              <a:rPr lang="en-DE" i="1"/>
              <a:t>einige:</a:t>
            </a:r>
            <a:endParaRPr lang="en-DE"/>
          </a:p>
          <a:p>
            <a:endParaRPr lang="en-DE"/>
          </a:p>
          <a:p>
            <a:endParaRPr lang="en-DE"/>
          </a:p>
          <a:p>
            <a:endParaRPr lang="en-DE"/>
          </a:p>
          <a:p>
            <a:endParaRPr lang="en-DE"/>
          </a:p>
          <a:p>
            <a:pPr marL="0" indent="0">
              <a:buNone/>
            </a:pPr>
            <a:endParaRPr lang="en-DE"/>
          </a:p>
          <a:p>
            <a:pPr marL="0" indent="0">
              <a:buNone/>
            </a:pPr>
            <a:endParaRPr lang="en-DE"/>
          </a:p>
          <a:p>
            <a:pPr marL="0" indent="0">
              <a:buNone/>
            </a:pPr>
            <a:r>
              <a:rPr lang="en-DE"/>
              <a:t>wenn TN </a:t>
            </a:r>
            <a:r>
              <a:rPr lang="en-DE" i="1"/>
              <a:t>einige </a:t>
            </a:r>
            <a:r>
              <a:rPr lang="en-DE"/>
              <a:t>lesen, sollten sie bei A) eher </a:t>
            </a:r>
            <a:r>
              <a:rPr lang="en-DE" i="1"/>
              <a:t>Kreise </a:t>
            </a:r>
            <a:r>
              <a:rPr lang="en-DE"/>
              <a:t>als nächstes Wort erwarten, da biased – bei B hingegen lässt sich </a:t>
            </a:r>
            <a:r>
              <a:rPr lang="en-DE" i="1"/>
              <a:t>Dreiecke </a:t>
            </a:r>
            <a:r>
              <a:rPr lang="en-DE"/>
              <a:t>oder </a:t>
            </a:r>
            <a:r>
              <a:rPr lang="en-DE" i="1"/>
              <a:t>Kreise </a:t>
            </a:r>
            <a:r>
              <a:rPr lang="en-DE"/>
              <a:t>als nächstes Wort annehmen.</a:t>
            </a:r>
          </a:p>
          <a:p>
            <a:endParaRPr lang="en-DE"/>
          </a:p>
          <a:p>
            <a:endParaRPr lang="en-DE"/>
          </a:p>
          <a:p>
            <a:endParaRPr lang="en-DE"/>
          </a:p>
          <a:p>
            <a:endParaRPr lang="en-DE"/>
          </a:p>
          <a:p>
            <a:endParaRPr lang="en-DE"/>
          </a:p>
          <a:p>
            <a:pPr marL="0" indent="0">
              <a:buNone/>
            </a:pPr>
            <a:endParaRPr lang="en-DE"/>
          </a:p>
        </p:txBody>
      </p:sp>
      <p:sp>
        <p:nvSpPr>
          <p:cNvPr id="6" name="Text Placeholder 5">
            <a:extLst>
              <a:ext uri="{FF2B5EF4-FFF2-40B4-BE49-F238E27FC236}">
                <a16:creationId xmlns:a16="http://schemas.microsoft.com/office/drawing/2014/main" id="{34128BF8-E661-CD42-B749-BC09D37560BC}"/>
              </a:ext>
            </a:extLst>
          </p:cNvPr>
          <p:cNvSpPr>
            <a:spLocks noGrp="1"/>
          </p:cNvSpPr>
          <p:nvPr>
            <p:ph type="body" sz="quarter" idx="15"/>
          </p:nvPr>
        </p:nvSpPr>
        <p:spPr/>
        <p:txBody>
          <a:bodyPr/>
          <a:lstStyle/>
          <a:p>
            <a:r>
              <a:rPr lang="en-DE"/>
              <a:t>Beispielstudie: Macuh Silva &amp; Franke (2021)</a:t>
            </a:r>
          </a:p>
        </p:txBody>
      </p:sp>
      <p:pic>
        <p:nvPicPr>
          <p:cNvPr id="8" name="Picture 7">
            <a:extLst>
              <a:ext uri="{FF2B5EF4-FFF2-40B4-BE49-F238E27FC236}">
                <a16:creationId xmlns:a16="http://schemas.microsoft.com/office/drawing/2014/main" id="{C41FA691-E3E9-A641-AD7D-7834D478D76C}"/>
              </a:ext>
            </a:extLst>
          </p:cNvPr>
          <p:cNvPicPr>
            <a:picLocks noChangeAspect="1"/>
          </p:cNvPicPr>
          <p:nvPr/>
        </p:nvPicPr>
        <p:blipFill>
          <a:blip r:embed="rId3"/>
          <a:stretch>
            <a:fillRect/>
          </a:stretch>
        </p:blipFill>
        <p:spPr>
          <a:xfrm>
            <a:off x="0" y="2358901"/>
            <a:ext cx="9144000" cy="1594222"/>
          </a:xfrm>
          <a:prstGeom prst="rect">
            <a:avLst/>
          </a:prstGeom>
        </p:spPr>
      </p:pic>
      <p:sp>
        <p:nvSpPr>
          <p:cNvPr id="9" name="Rectangular Callout 8">
            <a:extLst>
              <a:ext uri="{FF2B5EF4-FFF2-40B4-BE49-F238E27FC236}">
                <a16:creationId xmlns:a16="http://schemas.microsoft.com/office/drawing/2014/main" id="{B2245053-A2CF-1143-946F-3BAABD3AAF7C}"/>
              </a:ext>
            </a:extLst>
          </p:cNvPr>
          <p:cNvSpPr/>
          <p:nvPr/>
        </p:nvSpPr>
        <p:spPr>
          <a:xfrm>
            <a:off x="3022916" y="1975240"/>
            <a:ext cx="4735438" cy="815709"/>
          </a:xfrm>
          <a:prstGeom prst="wedgeRectCallout">
            <a:avLst>
              <a:gd name="adj1" fmla="val -37384"/>
              <a:gd name="adj2" fmla="val 725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we manipulated whether the visual context biased readers into specific pragmatic expectations about how the description might unfold word by word</a:t>
            </a:r>
            <a:endParaRPr lang="en-DE"/>
          </a:p>
        </p:txBody>
      </p:sp>
      <p:sp>
        <p:nvSpPr>
          <p:cNvPr id="7" name="Right Arrow 6">
            <a:extLst>
              <a:ext uri="{FF2B5EF4-FFF2-40B4-BE49-F238E27FC236}">
                <a16:creationId xmlns:a16="http://schemas.microsoft.com/office/drawing/2014/main" id="{483FD42E-4875-B849-A7D7-7389F492AF79}"/>
              </a:ext>
            </a:extLst>
          </p:cNvPr>
          <p:cNvSpPr/>
          <p:nvPr/>
        </p:nvSpPr>
        <p:spPr>
          <a:xfrm rot="1182903">
            <a:off x="-233417" y="2311974"/>
            <a:ext cx="1724132" cy="62765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800"/>
              <a:t>biased</a:t>
            </a:r>
          </a:p>
        </p:txBody>
      </p:sp>
      <p:sp>
        <p:nvSpPr>
          <p:cNvPr id="11" name="Right Arrow 10">
            <a:extLst>
              <a:ext uri="{FF2B5EF4-FFF2-40B4-BE49-F238E27FC236}">
                <a16:creationId xmlns:a16="http://schemas.microsoft.com/office/drawing/2014/main" id="{7EB8B3D6-4AFC-4A4A-8D52-FF0BC214B7A9}"/>
              </a:ext>
            </a:extLst>
          </p:cNvPr>
          <p:cNvSpPr/>
          <p:nvPr/>
        </p:nvSpPr>
        <p:spPr>
          <a:xfrm rot="1977373" flipH="1">
            <a:off x="6387036" y="3788812"/>
            <a:ext cx="2143465" cy="97208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800"/>
              <a:t>unbiased</a:t>
            </a:r>
            <a:endParaRPr lang="en-DE"/>
          </a:p>
        </p:txBody>
      </p:sp>
    </p:spTree>
    <p:extLst>
      <p:ext uri="{BB962C8B-B14F-4D97-AF65-F5344CB8AC3E}">
        <p14:creationId xmlns:p14="http://schemas.microsoft.com/office/powerpoint/2010/main" val="23737286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123E-765B-774A-879C-8F3C625B3FBE}"/>
              </a:ext>
            </a:extLst>
          </p:cNvPr>
          <p:cNvSpPr>
            <a:spLocks noGrp="1"/>
          </p:cNvSpPr>
          <p:nvPr>
            <p:ph type="title"/>
          </p:nvPr>
        </p:nvSpPr>
        <p:spPr/>
        <p:txBody>
          <a:bodyPr/>
          <a:lstStyle/>
          <a:p>
            <a:r>
              <a:rPr lang="en-DE"/>
              <a:t>Methode:</a:t>
            </a:r>
          </a:p>
        </p:txBody>
      </p:sp>
      <p:sp>
        <p:nvSpPr>
          <p:cNvPr id="3" name="Footer Placeholder 2">
            <a:extLst>
              <a:ext uri="{FF2B5EF4-FFF2-40B4-BE49-F238E27FC236}">
                <a16:creationId xmlns:a16="http://schemas.microsoft.com/office/drawing/2014/main" id="{D3DD0F64-C7EE-684D-8E87-D0EA099E175E}"/>
              </a:ext>
            </a:extLst>
          </p:cNvPr>
          <p:cNvSpPr>
            <a:spLocks noGrp="1"/>
          </p:cNvSpPr>
          <p:nvPr>
            <p:ph type="ftr" sz="quarter" idx="11"/>
          </p:nvPr>
        </p:nvSpPr>
        <p:spPr/>
        <p:txBody>
          <a:bodyPr/>
          <a:lstStyle/>
          <a:p>
            <a:r>
              <a:rPr lang="de-DE"/>
              <a:t>(Cummins 2019: 59f.)</a:t>
            </a:r>
          </a:p>
        </p:txBody>
      </p:sp>
      <p:sp>
        <p:nvSpPr>
          <p:cNvPr id="4" name="Slide Number Placeholder 3">
            <a:extLst>
              <a:ext uri="{FF2B5EF4-FFF2-40B4-BE49-F238E27FC236}">
                <a16:creationId xmlns:a16="http://schemas.microsoft.com/office/drawing/2014/main" id="{EDE153D7-69ED-1946-B1DF-64F559742D28}"/>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58958674-2D5F-AE46-B368-921BF0DE7180}"/>
              </a:ext>
            </a:extLst>
          </p:cNvPr>
          <p:cNvSpPr>
            <a:spLocks noGrp="1"/>
          </p:cNvSpPr>
          <p:nvPr>
            <p:ph type="body" sz="quarter" idx="14"/>
          </p:nvPr>
        </p:nvSpPr>
        <p:spPr>
          <a:xfrm>
            <a:off x="521550" y="1422797"/>
            <a:ext cx="8101012" cy="3311525"/>
          </a:xfrm>
        </p:spPr>
        <p:txBody>
          <a:bodyPr/>
          <a:lstStyle/>
          <a:p>
            <a:r>
              <a:rPr lang="en-DE"/>
              <a:t>TN werden Wort für Wort, oder Chunk für Chunk, mit einem Satz konfrontiert</a:t>
            </a:r>
          </a:p>
          <a:p>
            <a:r>
              <a:rPr lang="en-DE"/>
              <a:t>per Tastendruck kann TN den nächsten Teil erscheinen lassen</a:t>
            </a:r>
          </a:p>
          <a:p>
            <a:r>
              <a:rPr lang="en-DE"/>
              <a:t>Zeit zwischen den Tastenanschlägen (</a:t>
            </a:r>
            <a:r>
              <a:rPr lang="en-DE" b="1"/>
              <a:t>Latenz</a:t>
            </a:r>
            <a:r>
              <a:rPr lang="en-DE"/>
              <a:t>) als Hinweis, wie lange TN gebraucht haben, um den vorherigen Chunk zu lesen</a:t>
            </a:r>
          </a:p>
          <a:p>
            <a:r>
              <a:rPr lang="en-DE"/>
              <a:t>längere Lesezeit als Hinweis auf erhöhte Verarbeitungskosten</a:t>
            </a:r>
          </a:p>
          <a:p>
            <a:pPr marL="0" indent="0" algn="ctr">
              <a:buNone/>
            </a:pPr>
            <a:r>
              <a:rPr lang="en-DE" i="1"/>
              <a:t>Säugetiere wie Kühe und Socken schlüpfen nicht aus Eiern.</a:t>
            </a:r>
          </a:p>
          <a:p>
            <a:r>
              <a:rPr lang="en-DE"/>
              <a:t>Wichtig: Man darf nicht nur auf die unmittelbar folgenden Wörter/Chunks schauen, da die "kritischen" Kontexte sich oft auch auf die darauffolgenden Chunks auswirken (</a:t>
            </a:r>
            <a:r>
              <a:rPr lang="en-DE" i="1"/>
              <a:t>spillover effect)</a:t>
            </a:r>
          </a:p>
          <a:p>
            <a:r>
              <a:rPr lang="en-DE"/>
              <a:t>oft mit truth-value judgment oder Grammatikalitätsurteil verbunden</a:t>
            </a:r>
          </a:p>
          <a:p>
            <a:endParaRPr lang="en-DE"/>
          </a:p>
        </p:txBody>
      </p:sp>
      <p:sp>
        <p:nvSpPr>
          <p:cNvPr id="6" name="Text Placeholder 5">
            <a:extLst>
              <a:ext uri="{FF2B5EF4-FFF2-40B4-BE49-F238E27FC236}">
                <a16:creationId xmlns:a16="http://schemas.microsoft.com/office/drawing/2014/main" id="{99B2E569-3F93-CB41-A378-142F58A30173}"/>
              </a:ext>
            </a:extLst>
          </p:cNvPr>
          <p:cNvSpPr>
            <a:spLocks noGrp="1"/>
          </p:cNvSpPr>
          <p:nvPr>
            <p:ph type="body" sz="quarter" idx="15"/>
          </p:nvPr>
        </p:nvSpPr>
        <p:spPr/>
        <p:txBody>
          <a:bodyPr/>
          <a:lstStyle/>
          <a:p>
            <a:r>
              <a:rPr lang="en-DE"/>
              <a:t>Self-Paced Reading</a:t>
            </a:r>
          </a:p>
        </p:txBody>
      </p:sp>
    </p:spTree>
    <p:extLst>
      <p:ext uri="{BB962C8B-B14F-4D97-AF65-F5344CB8AC3E}">
        <p14:creationId xmlns:p14="http://schemas.microsoft.com/office/powerpoint/2010/main" val="422547504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500"/>
                                  </p:iterate>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1B3D-66EE-BE43-A124-BD7296B67CDC}"/>
              </a:ext>
            </a:extLst>
          </p:cNvPr>
          <p:cNvSpPr>
            <a:spLocks noGrp="1"/>
          </p:cNvSpPr>
          <p:nvPr>
            <p:ph type="title"/>
          </p:nvPr>
        </p:nvSpPr>
        <p:spPr/>
        <p:txBody>
          <a:bodyPr/>
          <a:lstStyle/>
          <a:p>
            <a:r>
              <a:rPr lang="en-DE"/>
              <a:t>Behaviorale Methoden</a:t>
            </a:r>
          </a:p>
        </p:txBody>
      </p:sp>
      <p:sp>
        <p:nvSpPr>
          <p:cNvPr id="3" name="Footer Placeholder 2">
            <a:extLst>
              <a:ext uri="{FF2B5EF4-FFF2-40B4-BE49-F238E27FC236}">
                <a16:creationId xmlns:a16="http://schemas.microsoft.com/office/drawing/2014/main" id="{64A60260-1883-D24B-A0A4-A9F64BA8D33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DE7914A-2051-2B45-BDF1-EE8C098D8D7C}"/>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BE8F8D4C-9679-664A-897B-EA40D828054E}"/>
              </a:ext>
            </a:extLst>
          </p:cNvPr>
          <p:cNvSpPr>
            <a:spLocks noGrp="1"/>
          </p:cNvSpPr>
          <p:nvPr>
            <p:ph type="body" sz="quarter" idx="14"/>
          </p:nvPr>
        </p:nvSpPr>
        <p:spPr>
          <a:xfrm>
            <a:off x="521550" y="1566813"/>
            <a:ext cx="8101012" cy="3290464"/>
          </a:xfrm>
        </p:spPr>
        <p:txBody>
          <a:bodyPr/>
          <a:lstStyle/>
          <a:p>
            <a:r>
              <a:rPr lang="en-DE"/>
              <a:t>Insgesamt 7 verschiedene Konditionen</a:t>
            </a:r>
          </a:p>
          <a:p>
            <a:endParaRPr lang="en-DE"/>
          </a:p>
          <a:p>
            <a:endParaRPr lang="en-DE"/>
          </a:p>
          <a:p>
            <a:endParaRPr lang="en-DE"/>
          </a:p>
          <a:p>
            <a:endParaRPr lang="en-DE"/>
          </a:p>
          <a:p>
            <a:endParaRPr lang="en-DE"/>
          </a:p>
          <a:p>
            <a:pPr marL="0" indent="0">
              <a:buNone/>
            </a:pPr>
            <a:endParaRPr lang="en-DE"/>
          </a:p>
        </p:txBody>
      </p:sp>
      <p:sp>
        <p:nvSpPr>
          <p:cNvPr id="6" name="Text Placeholder 5">
            <a:extLst>
              <a:ext uri="{FF2B5EF4-FFF2-40B4-BE49-F238E27FC236}">
                <a16:creationId xmlns:a16="http://schemas.microsoft.com/office/drawing/2014/main" id="{34128BF8-E661-CD42-B749-BC09D37560BC}"/>
              </a:ext>
            </a:extLst>
          </p:cNvPr>
          <p:cNvSpPr>
            <a:spLocks noGrp="1"/>
          </p:cNvSpPr>
          <p:nvPr>
            <p:ph type="body" sz="quarter" idx="15"/>
          </p:nvPr>
        </p:nvSpPr>
        <p:spPr/>
        <p:txBody>
          <a:bodyPr/>
          <a:lstStyle/>
          <a:p>
            <a:r>
              <a:rPr lang="en-DE"/>
              <a:t>Beispielstudie: Macuh Silva &amp; Franke (2021)</a:t>
            </a:r>
          </a:p>
        </p:txBody>
      </p:sp>
      <p:graphicFrame>
        <p:nvGraphicFramePr>
          <p:cNvPr id="12" name="Table 12">
            <a:extLst>
              <a:ext uri="{FF2B5EF4-FFF2-40B4-BE49-F238E27FC236}">
                <a16:creationId xmlns:a16="http://schemas.microsoft.com/office/drawing/2014/main" id="{1DC75DF5-0BA0-A941-9281-8BEACA49BB2B}"/>
              </a:ext>
            </a:extLst>
          </p:cNvPr>
          <p:cNvGraphicFramePr>
            <a:graphicFrameLocks noGrp="1"/>
          </p:cNvGraphicFramePr>
          <p:nvPr>
            <p:extLst>
              <p:ext uri="{D42A27DB-BD31-4B8C-83A1-F6EECF244321}">
                <p14:modId xmlns:p14="http://schemas.microsoft.com/office/powerpoint/2010/main" val="2511104719"/>
              </p:ext>
            </p:extLst>
          </p:nvPr>
        </p:nvGraphicFramePr>
        <p:xfrm>
          <a:off x="826234" y="-17363"/>
          <a:ext cx="7778214" cy="5125720"/>
        </p:xfrm>
        <a:graphic>
          <a:graphicData uri="http://schemas.openxmlformats.org/drawingml/2006/table">
            <a:tbl>
              <a:tblPr firstRow="1" bandRow="1">
                <a:tableStyleId>{5C22544A-7EE6-4342-B048-85BDC9FD1C3A}</a:tableStyleId>
              </a:tblPr>
              <a:tblGrid>
                <a:gridCol w="2592738">
                  <a:extLst>
                    <a:ext uri="{9D8B030D-6E8A-4147-A177-3AD203B41FA5}">
                      <a16:colId xmlns:a16="http://schemas.microsoft.com/office/drawing/2014/main" val="1136251154"/>
                    </a:ext>
                  </a:extLst>
                </a:gridCol>
                <a:gridCol w="2592738">
                  <a:extLst>
                    <a:ext uri="{9D8B030D-6E8A-4147-A177-3AD203B41FA5}">
                      <a16:colId xmlns:a16="http://schemas.microsoft.com/office/drawing/2014/main" val="3388033264"/>
                    </a:ext>
                  </a:extLst>
                </a:gridCol>
                <a:gridCol w="2592738">
                  <a:extLst>
                    <a:ext uri="{9D8B030D-6E8A-4147-A177-3AD203B41FA5}">
                      <a16:colId xmlns:a16="http://schemas.microsoft.com/office/drawing/2014/main" val="1377520207"/>
                    </a:ext>
                  </a:extLst>
                </a:gridCol>
              </a:tblGrid>
              <a:tr h="370840">
                <a:tc>
                  <a:txBody>
                    <a:bodyPr/>
                    <a:lstStyle/>
                    <a:p>
                      <a:endParaRPr lang="en-DE"/>
                    </a:p>
                  </a:txBody>
                  <a:tcPr/>
                </a:tc>
                <a:tc>
                  <a:txBody>
                    <a:bodyPr/>
                    <a:lstStyle/>
                    <a:p>
                      <a:r>
                        <a:rPr lang="en-DE"/>
                        <a:t>Alle</a:t>
                      </a:r>
                    </a:p>
                  </a:txBody>
                  <a:tcPr/>
                </a:tc>
                <a:tc>
                  <a:txBody>
                    <a:bodyPr/>
                    <a:lstStyle/>
                    <a:p>
                      <a:r>
                        <a:rPr lang="en-DE"/>
                        <a:t>Einige</a:t>
                      </a:r>
                    </a:p>
                  </a:txBody>
                  <a:tcPr/>
                </a:tc>
                <a:extLst>
                  <a:ext uri="{0D108BD9-81ED-4DB2-BD59-A6C34878D82A}">
                    <a16:rowId xmlns:a16="http://schemas.microsoft.com/office/drawing/2014/main" val="671756918"/>
                  </a:ext>
                </a:extLst>
              </a:tr>
              <a:tr h="370840">
                <a:tc rowSpan="2">
                  <a:txBody>
                    <a:bodyPr/>
                    <a:lstStyle/>
                    <a:p>
                      <a:r>
                        <a:rPr lang="en-DE" b="1"/>
                        <a:t>bias</a:t>
                      </a:r>
                    </a:p>
                  </a:txBody>
                  <a:tcPr/>
                </a:tc>
                <a:tc>
                  <a:txBody>
                    <a:bodyPr/>
                    <a:lstStyle/>
                    <a:p>
                      <a:r>
                        <a:rPr lang="en-DE"/>
                        <a:t>alle (biased)</a:t>
                      </a:r>
                    </a:p>
                    <a:p>
                      <a:endParaRPr lang="en-DE"/>
                    </a:p>
                    <a:p>
                      <a:endParaRPr lang="en-DE"/>
                    </a:p>
                    <a:p>
                      <a:endParaRPr lang="en-DE"/>
                    </a:p>
                  </a:txBody>
                  <a:tcPr/>
                </a:tc>
                <a:tc>
                  <a:txBody>
                    <a:bodyPr/>
                    <a:lstStyle/>
                    <a:p>
                      <a:r>
                        <a:rPr lang="en-DE"/>
                        <a:t>einige (biased)</a:t>
                      </a:r>
                    </a:p>
                  </a:txBody>
                  <a:tcPr/>
                </a:tc>
                <a:extLst>
                  <a:ext uri="{0D108BD9-81ED-4DB2-BD59-A6C34878D82A}">
                    <a16:rowId xmlns:a16="http://schemas.microsoft.com/office/drawing/2014/main" val="837877312"/>
                  </a:ext>
                </a:extLst>
              </a:tr>
              <a:tr h="370840">
                <a:tc vMerge="1">
                  <a:txBody>
                    <a:bodyPr/>
                    <a:lstStyle/>
                    <a:p>
                      <a:endParaRPr lang="en-DE"/>
                    </a:p>
                  </a:txBody>
                  <a:tcPr/>
                </a:tc>
                <a:tc>
                  <a:txBody>
                    <a:bodyPr/>
                    <a:lstStyle/>
                    <a:p>
                      <a:r>
                        <a:rPr lang="en-DE"/>
                        <a:t>alle (unbiased)</a:t>
                      </a:r>
                    </a:p>
                    <a:p>
                      <a:endParaRPr lang="en-DE"/>
                    </a:p>
                    <a:p>
                      <a:endParaRPr lang="en-DE"/>
                    </a:p>
                    <a:p>
                      <a:endParaRPr lang="en-DE"/>
                    </a:p>
                  </a:txBody>
                  <a:tcPr/>
                </a:tc>
                <a:tc>
                  <a:txBody>
                    <a:bodyPr/>
                    <a:lstStyle/>
                    <a:p>
                      <a:r>
                        <a:rPr lang="en-DE"/>
                        <a:t>einige (unbiased)</a:t>
                      </a:r>
                    </a:p>
                  </a:txBody>
                  <a:tcPr/>
                </a:tc>
                <a:extLst>
                  <a:ext uri="{0D108BD9-81ED-4DB2-BD59-A6C34878D82A}">
                    <a16:rowId xmlns:a16="http://schemas.microsoft.com/office/drawing/2014/main" val="3136708788"/>
                  </a:ext>
                </a:extLst>
              </a:tr>
              <a:tr h="370840">
                <a:tc rowSpan="2">
                  <a:txBody>
                    <a:bodyPr/>
                    <a:lstStyle/>
                    <a:p>
                      <a:r>
                        <a:rPr lang="en-DE" b="1"/>
                        <a:t>control</a:t>
                      </a:r>
                    </a:p>
                  </a:txBody>
                  <a:tcPr/>
                </a:tc>
                <a:tc>
                  <a:txBody>
                    <a:bodyPr/>
                    <a:lstStyle/>
                    <a:p>
                      <a:r>
                        <a:rPr lang="en-DE"/>
                        <a:t>alle (false)</a:t>
                      </a:r>
                    </a:p>
                  </a:txBody>
                  <a:tcPr/>
                </a:tc>
                <a:tc>
                  <a:txBody>
                    <a:bodyPr/>
                    <a:lstStyle/>
                    <a:p>
                      <a:r>
                        <a:rPr lang="en-DE"/>
                        <a:t>einige (false): </a:t>
                      </a:r>
                      <a:r>
                        <a:rPr lang="en-DE" i="1"/>
                        <a:t>Einige der Quadrate...</a:t>
                      </a:r>
                      <a:endParaRPr lang="en-DE"/>
                    </a:p>
                    <a:p>
                      <a:endParaRPr lang="en-DE"/>
                    </a:p>
                    <a:p>
                      <a:endParaRPr lang="en-DE"/>
                    </a:p>
                  </a:txBody>
                  <a:tcPr/>
                </a:tc>
                <a:extLst>
                  <a:ext uri="{0D108BD9-81ED-4DB2-BD59-A6C34878D82A}">
                    <a16:rowId xmlns:a16="http://schemas.microsoft.com/office/drawing/2014/main" val="112854923"/>
                  </a:ext>
                </a:extLst>
              </a:tr>
              <a:tr h="370840">
                <a:tc vMerge="1">
                  <a:txBody>
                    <a:bodyPr/>
                    <a:lstStyle/>
                    <a:p>
                      <a:endParaRPr lang="en-DE"/>
                    </a:p>
                  </a:txBody>
                  <a:tcPr/>
                </a:tc>
                <a:tc>
                  <a:txBody>
                    <a:bodyPr/>
                    <a:lstStyle/>
                    <a:p>
                      <a:endParaRPr lang="en-DE"/>
                    </a:p>
                  </a:txBody>
                  <a:tcPr/>
                </a:tc>
                <a:tc>
                  <a:txBody>
                    <a:bodyPr/>
                    <a:lstStyle/>
                    <a:p>
                      <a:r>
                        <a:rPr lang="en-DE"/>
                        <a:t>einige (infelict)</a:t>
                      </a:r>
                    </a:p>
                    <a:p>
                      <a:endParaRPr lang="en-DE"/>
                    </a:p>
                    <a:p>
                      <a:endParaRPr lang="en-DE"/>
                    </a:p>
                    <a:p>
                      <a:endParaRPr lang="en-DE"/>
                    </a:p>
                  </a:txBody>
                  <a:tcPr/>
                </a:tc>
                <a:extLst>
                  <a:ext uri="{0D108BD9-81ED-4DB2-BD59-A6C34878D82A}">
                    <a16:rowId xmlns:a16="http://schemas.microsoft.com/office/drawing/2014/main" val="405478719"/>
                  </a:ext>
                </a:extLst>
              </a:tr>
            </a:tbl>
          </a:graphicData>
        </a:graphic>
      </p:graphicFrame>
      <p:pic>
        <p:nvPicPr>
          <p:cNvPr id="13" name="Picture 12">
            <a:extLst>
              <a:ext uri="{FF2B5EF4-FFF2-40B4-BE49-F238E27FC236}">
                <a16:creationId xmlns:a16="http://schemas.microsoft.com/office/drawing/2014/main" id="{22019012-BBDA-7C4A-B83B-71CEFE471779}"/>
              </a:ext>
            </a:extLst>
          </p:cNvPr>
          <p:cNvPicPr>
            <a:picLocks noChangeAspect="1"/>
          </p:cNvPicPr>
          <p:nvPr/>
        </p:nvPicPr>
        <p:blipFill>
          <a:blip r:embed="rId3"/>
          <a:stretch>
            <a:fillRect/>
          </a:stretch>
        </p:blipFill>
        <p:spPr>
          <a:xfrm>
            <a:off x="3537723" y="738466"/>
            <a:ext cx="1837060" cy="546870"/>
          </a:xfrm>
          <a:prstGeom prst="rect">
            <a:avLst/>
          </a:prstGeom>
        </p:spPr>
      </p:pic>
      <p:pic>
        <p:nvPicPr>
          <p:cNvPr id="14" name="Picture 13">
            <a:extLst>
              <a:ext uri="{FF2B5EF4-FFF2-40B4-BE49-F238E27FC236}">
                <a16:creationId xmlns:a16="http://schemas.microsoft.com/office/drawing/2014/main" id="{4471E24B-8B19-504C-A587-BAED746E4083}"/>
              </a:ext>
            </a:extLst>
          </p:cNvPr>
          <p:cNvPicPr>
            <a:picLocks noChangeAspect="1"/>
          </p:cNvPicPr>
          <p:nvPr/>
        </p:nvPicPr>
        <p:blipFill>
          <a:blip r:embed="rId4"/>
          <a:stretch>
            <a:fillRect/>
          </a:stretch>
        </p:blipFill>
        <p:spPr>
          <a:xfrm>
            <a:off x="3501700" y="1985729"/>
            <a:ext cx="1873083" cy="501455"/>
          </a:xfrm>
          <a:prstGeom prst="rect">
            <a:avLst/>
          </a:prstGeom>
        </p:spPr>
      </p:pic>
      <p:sp>
        <p:nvSpPr>
          <p:cNvPr id="15" name="Rectangle 14">
            <a:extLst>
              <a:ext uri="{FF2B5EF4-FFF2-40B4-BE49-F238E27FC236}">
                <a16:creationId xmlns:a16="http://schemas.microsoft.com/office/drawing/2014/main" id="{144A1243-4BE9-9649-A359-5AA5D3B973B1}"/>
              </a:ext>
            </a:extLst>
          </p:cNvPr>
          <p:cNvSpPr/>
          <p:nvPr/>
        </p:nvSpPr>
        <p:spPr>
          <a:xfrm>
            <a:off x="3501700" y="708336"/>
            <a:ext cx="936541" cy="5421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ectangle 15">
            <a:extLst>
              <a:ext uri="{FF2B5EF4-FFF2-40B4-BE49-F238E27FC236}">
                <a16:creationId xmlns:a16="http://schemas.microsoft.com/office/drawing/2014/main" id="{2AD63D30-06E2-E340-B01B-5224643126BF}"/>
              </a:ext>
            </a:extLst>
          </p:cNvPr>
          <p:cNvSpPr/>
          <p:nvPr/>
        </p:nvSpPr>
        <p:spPr>
          <a:xfrm>
            <a:off x="4355976" y="1965369"/>
            <a:ext cx="864533" cy="5421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Picture 16">
            <a:extLst>
              <a:ext uri="{FF2B5EF4-FFF2-40B4-BE49-F238E27FC236}">
                <a16:creationId xmlns:a16="http://schemas.microsoft.com/office/drawing/2014/main" id="{10514E64-C773-2542-9F3A-4591F2BAB849}"/>
              </a:ext>
            </a:extLst>
          </p:cNvPr>
          <p:cNvPicPr>
            <a:picLocks noChangeAspect="1"/>
          </p:cNvPicPr>
          <p:nvPr/>
        </p:nvPicPr>
        <p:blipFill>
          <a:blip r:embed="rId5"/>
          <a:stretch>
            <a:fillRect/>
          </a:stretch>
        </p:blipFill>
        <p:spPr>
          <a:xfrm>
            <a:off x="6296113" y="710616"/>
            <a:ext cx="1944749" cy="627338"/>
          </a:xfrm>
          <a:prstGeom prst="rect">
            <a:avLst/>
          </a:prstGeom>
        </p:spPr>
      </p:pic>
      <p:sp>
        <p:nvSpPr>
          <p:cNvPr id="18" name="Rectangle 17">
            <a:extLst>
              <a:ext uri="{FF2B5EF4-FFF2-40B4-BE49-F238E27FC236}">
                <a16:creationId xmlns:a16="http://schemas.microsoft.com/office/drawing/2014/main" id="{FA7A1732-ADAD-DC47-A834-42DD6B37A144}"/>
              </a:ext>
            </a:extLst>
          </p:cNvPr>
          <p:cNvSpPr/>
          <p:nvPr/>
        </p:nvSpPr>
        <p:spPr>
          <a:xfrm>
            <a:off x="7243424" y="720667"/>
            <a:ext cx="936541" cy="2494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9" name="Picture 18">
            <a:extLst>
              <a:ext uri="{FF2B5EF4-FFF2-40B4-BE49-F238E27FC236}">
                <a16:creationId xmlns:a16="http://schemas.microsoft.com/office/drawing/2014/main" id="{152E6FFD-DE1E-C34D-B2EB-6885A2EC7E17}"/>
              </a:ext>
            </a:extLst>
          </p:cNvPr>
          <p:cNvPicPr>
            <a:picLocks noChangeAspect="1"/>
          </p:cNvPicPr>
          <p:nvPr/>
        </p:nvPicPr>
        <p:blipFill>
          <a:blip r:embed="rId6"/>
          <a:stretch>
            <a:fillRect/>
          </a:stretch>
        </p:blipFill>
        <p:spPr>
          <a:xfrm>
            <a:off x="3537723" y="3115816"/>
            <a:ext cx="1955391" cy="576513"/>
          </a:xfrm>
          <a:prstGeom prst="rect">
            <a:avLst/>
          </a:prstGeom>
        </p:spPr>
      </p:pic>
      <p:sp>
        <p:nvSpPr>
          <p:cNvPr id="20" name="Rectangle 19">
            <a:extLst>
              <a:ext uri="{FF2B5EF4-FFF2-40B4-BE49-F238E27FC236}">
                <a16:creationId xmlns:a16="http://schemas.microsoft.com/office/drawing/2014/main" id="{73DAF56A-868E-E242-8C7A-379D7831D54B}"/>
              </a:ext>
            </a:extLst>
          </p:cNvPr>
          <p:cNvSpPr/>
          <p:nvPr/>
        </p:nvSpPr>
        <p:spPr>
          <a:xfrm>
            <a:off x="4520026" y="3154657"/>
            <a:ext cx="936541" cy="2494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1" name="Picture 20">
            <a:extLst>
              <a:ext uri="{FF2B5EF4-FFF2-40B4-BE49-F238E27FC236}">
                <a16:creationId xmlns:a16="http://schemas.microsoft.com/office/drawing/2014/main" id="{42F495A2-A59E-7442-B774-F573629A9C0F}"/>
              </a:ext>
            </a:extLst>
          </p:cNvPr>
          <p:cNvPicPr>
            <a:picLocks noChangeAspect="1"/>
          </p:cNvPicPr>
          <p:nvPr/>
        </p:nvPicPr>
        <p:blipFill>
          <a:blip r:embed="rId7"/>
          <a:stretch>
            <a:fillRect/>
          </a:stretch>
        </p:blipFill>
        <p:spPr>
          <a:xfrm>
            <a:off x="6280338" y="1965369"/>
            <a:ext cx="1960524" cy="566836"/>
          </a:xfrm>
          <a:prstGeom prst="rect">
            <a:avLst/>
          </a:prstGeom>
        </p:spPr>
      </p:pic>
      <p:sp>
        <p:nvSpPr>
          <p:cNvPr id="22" name="Rectangle 21">
            <a:extLst>
              <a:ext uri="{FF2B5EF4-FFF2-40B4-BE49-F238E27FC236}">
                <a16:creationId xmlns:a16="http://schemas.microsoft.com/office/drawing/2014/main" id="{47BDF20C-6613-5F46-BDCE-9E417890D032}"/>
              </a:ext>
            </a:extLst>
          </p:cNvPr>
          <p:cNvSpPr/>
          <p:nvPr/>
        </p:nvSpPr>
        <p:spPr>
          <a:xfrm>
            <a:off x="7208666" y="2166035"/>
            <a:ext cx="936541" cy="2494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3" name="Picture 22">
            <a:extLst>
              <a:ext uri="{FF2B5EF4-FFF2-40B4-BE49-F238E27FC236}">
                <a16:creationId xmlns:a16="http://schemas.microsoft.com/office/drawing/2014/main" id="{29B76299-07FD-0346-A308-F219AE97C802}"/>
              </a:ext>
            </a:extLst>
          </p:cNvPr>
          <p:cNvPicPr>
            <a:picLocks noChangeAspect="1"/>
          </p:cNvPicPr>
          <p:nvPr/>
        </p:nvPicPr>
        <p:blipFill>
          <a:blip r:embed="rId8"/>
          <a:stretch>
            <a:fillRect/>
          </a:stretch>
        </p:blipFill>
        <p:spPr>
          <a:xfrm>
            <a:off x="6420366" y="3324715"/>
            <a:ext cx="1646115" cy="463823"/>
          </a:xfrm>
          <a:prstGeom prst="rect">
            <a:avLst/>
          </a:prstGeom>
        </p:spPr>
      </p:pic>
      <p:pic>
        <p:nvPicPr>
          <p:cNvPr id="24" name="Picture 23">
            <a:extLst>
              <a:ext uri="{FF2B5EF4-FFF2-40B4-BE49-F238E27FC236}">
                <a16:creationId xmlns:a16="http://schemas.microsoft.com/office/drawing/2014/main" id="{48B00E26-3DF7-C542-B6B2-6B96F9ECF2CD}"/>
              </a:ext>
            </a:extLst>
          </p:cNvPr>
          <p:cNvPicPr>
            <a:picLocks noChangeAspect="1"/>
          </p:cNvPicPr>
          <p:nvPr/>
        </p:nvPicPr>
        <p:blipFill>
          <a:blip r:embed="rId9"/>
          <a:stretch>
            <a:fillRect/>
          </a:stretch>
        </p:blipFill>
        <p:spPr>
          <a:xfrm>
            <a:off x="6202775" y="4363367"/>
            <a:ext cx="2038087" cy="593443"/>
          </a:xfrm>
          <a:prstGeom prst="rect">
            <a:avLst/>
          </a:prstGeom>
        </p:spPr>
      </p:pic>
      <p:sp>
        <p:nvSpPr>
          <p:cNvPr id="25" name="Rectangle 24">
            <a:extLst>
              <a:ext uri="{FF2B5EF4-FFF2-40B4-BE49-F238E27FC236}">
                <a16:creationId xmlns:a16="http://schemas.microsoft.com/office/drawing/2014/main" id="{92C7ABB7-096A-4D46-A6B6-7931B127CA18}"/>
              </a:ext>
            </a:extLst>
          </p:cNvPr>
          <p:cNvSpPr/>
          <p:nvPr/>
        </p:nvSpPr>
        <p:spPr>
          <a:xfrm>
            <a:off x="6204861" y="4371675"/>
            <a:ext cx="936541" cy="5421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81134312"/>
      </p:ext>
    </p:extLst>
  </p:cSld>
  <p:clrMapOvr>
    <a:masterClrMapping/>
  </p:clrMapOvr>
  <mc:AlternateContent xmlns:mc="http://schemas.openxmlformats.org/markup-compatibility/2006">
    <mc:Choice xmlns:p14="http://schemas.microsoft.com/office/powerpoint/2010/main" Requires="p14">
      <p:transition spd="slow" p14:dur="175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20" grpId="0" animBg="1"/>
      <p:bldP spid="22"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1B3D-66EE-BE43-A124-BD7296B67CDC}"/>
              </a:ext>
            </a:extLst>
          </p:cNvPr>
          <p:cNvSpPr>
            <a:spLocks noGrp="1"/>
          </p:cNvSpPr>
          <p:nvPr>
            <p:ph type="title"/>
          </p:nvPr>
        </p:nvSpPr>
        <p:spPr/>
        <p:txBody>
          <a:bodyPr/>
          <a:lstStyle/>
          <a:p>
            <a:r>
              <a:rPr lang="en-DE"/>
              <a:t>Behaviorale Methoden</a:t>
            </a:r>
          </a:p>
        </p:txBody>
      </p:sp>
      <p:sp>
        <p:nvSpPr>
          <p:cNvPr id="3" name="Footer Placeholder 2">
            <a:extLst>
              <a:ext uri="{FF2B5EF4-FFF2-40B4-BE49-F238E27FC236}">
                <a16:creationId xmlns:a16="http://schemas.microsoft.com/office/drawing/2014/main" id="{64A60260-1883-D24B-A0A4-A9F64BA8D33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DE7914A-2051-2B45-BDF1-EE8C098D8D7C}"/>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BE8F8D4C-9679-664A-897B-EA40D828054E}"/>
              </a:ext>
            </a:extLst>
          </p:cNvPr>
          <p:cNvSpPr>
            <a:spLocks noGrp="1"/>
          </p:cNvSpPr>
          <p:nvPr>
            <p:ph type="body" sz="quarter" idx="14"/>
          </p:nvPr>
        </p:nvSpPr>
        <p:spPr/>
        <p:txBody>
          <a:bodyPr/>
          <a:lstStyle/>
          <a:p>
            <a:r>
              <a:rPr lang="en-DE"/>
              <a:t>Sie schlagen einen </a:t>
            </a:r>
            <a:r>
              <a:rPr lang="en-DE" i="1"/>
              <a:t>surprisal-</a:t>
            </a:r>
            <a:r>
              <a:rPr lang="en-DE"/>
              <a:t>basierten Ansatz vor:</a:t>
            </a:r>
          </a:p>
          <a:p>
            <a:endParaRPr lang="en-DE"/>
          </a:p>
          <a:p>
            <a:pPr marL="0" indent="0" algn="ctr">
              <a:buNone/>
            </a:pPr>
            <a:r>
              <a:rPr lang="en-DE"/>
              <a:t>QUANT der SHAPE sind COLOR</a:t>
            </a:r>
          </a:p>
          <a:p>
            <a:pPr marL="0" indent="0" algn="ctr">
              <a:buNone/>
            </a:pPr>
            <a:endParaRPr lang="en-DE"/>
          </a:p>
          <a:p>
            <a:r>
              <a:rPr lang="en-DE">
                <a:solidFill>
                  <a:srgbClr val="0070C0"/>
                </a:solidFill>
              </a:rPr>
              <a:t>Voraussage:</a:t>
            </a:r>
            <a:r>
              <a:rPr lang="en-DE"/>
              <a:t> nachdem sie den Quantifikator gelesen haben, werden TN das nächste kritische Wort, die Formbezeichnung (SHAPE), in einer der </a:t>
            </a:r>
            <a:r>
              <a:rPr lang="en-DE" i="1"/>
              <a:t>unbiased</a:t>
            </a:r>
            <a:r>
              <a:rPr lang="en-DE"/>
              <a:t>-Konditionen langsamer lesen – im Falle von </a:t>
            </a:r>
            <a:r>
              <a:rPr lang="en-DE" i="1"/>
              <a:t>einige </a:t>
            </a:r>
            <a:r>
              <a:rPr lang="en-DE"/>
              <a:t>aber nur dann, wenn </a:t>
            </a:r>
            <a:r>
              <a:rPr lang="en-DE" i="1"/>
              <a:t>einige </a:t>
            </a:r>
            <a:r>
              <a:rPr lang="en-DE"/>
              <a:t>pragmatisch, nicht semantisch, interpretiert wird.</a:t>
            </a:r>
          </a:p>
        </p:txBody>
      </p:sp>
      <p:sp>
        <p:nvSpPr>
          <p:cNvPr id="6" name="Text Placeholder 5">
            <a:extLst>
              <a:ext uri="{FF2B5EF4-FFF2-40B4-BE49-F238E27FC236}">
                <a16:creationId xmlns:a16="http://schemas.microsoft.com/office/drawing/2014/main" id="{34128BF8-E661-CD42-B749-BC09D37560BC}"/>
              </a:ext>
            </a:extLst>
          </p:cNvPr>
          <p:cNvSpPr>
            <a:spLocks noGrp="1"/>
          </p:cNvSpPr>
          <p:nvPr>
            <p:ph type="body" sz="quarter" idx="15"/>
          </p:nvPr>
        </p:nvSpPr>
        <p:spPr/>
        <p:txBody>
          <a:bodyPr/>
          <a:lstStyle/>
          <a:p>
            <a:r>
              <a:rPr lang="en-DE"/>
              <a:t>Beispielstudie: Macuh Silva &amp; Franke (2021)</a:t>
            </a:r>
          </a:p>
        </p:txBody>
      </p:sp>
    </p:spTree>
    <p:extLst>
      <p:ext uri="{BB962C8B-B14F-4D97-AF65-F5344CB8AC3E}">
        <p14:creationId xmlns:p14="http://schemas.microsoft.com/office/powerpoint/2010/main" val="421657093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1B3D-66EE-BE43-A124-BD7296B67CDC}"/>
              </a:ext>
            </a:extLst>
          </p:cNvPr>
          <p:cNvSpPr>
            <a:spLocks noGrp="1"/>
          </p:cNvSpPr>
          <p:nvPr>
            <p:ph type="title"/>
          </p:nvPr>
        </p:nvSpPr>
        <p:spPr/>
        <p:txBody>
          <a:bodyPr/>
          <a:lstStyle/>
          <a:p>
            <a:r>
              <a:rPr lang="en-DE"/>
              <a:t>Behaviorale Methoden</a:t>
            </a:r>
          </a:p>
        </p:txBody>
      </p:sp>
      <p:sp>
        <p:nvSpPr>
          <p:cNvPr id="3" name="Footer Placeholder 2">
            <a:extLst>
              <a:ext uri="{FF2B5EF4-FFF2-40B4-BE49-F238E27FC236}">
                <a16:creationId xmlns:a16="http://schemas.microsoft.com/office/drawing/2014/main" id="{64A60260-1883-D24B-A0A4-A9F64BA8D33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DE7914A-2051-2B45-BDF1-EE8C098D8D7C}"/>
              </a:ext>
            </a:extLst>
          </p:cNvPr>
          <p:cNvSpPr>
            <a:spLocks noGrp="1"/>
          </p:cNvSpPr>
          <p:nvPr>
            <p:ph type="sldNum" sz="quarter" idx="12"/>
          </p:nvPr>
        </p:nvSpPr>
        <p:spPr/>
        <p:txBody>
          <a:bodyPr/>
          <a:lstStyle/>
          <a:p>
            <a:fld id="{9D195BCC-3514-4B1B-9C18-24F3D67EC549}" type="slidenum">
              <a:rPr lang="de-DE" smtClean="0"/>
              <a:t>19</a:t>
            </a:fld>
            <a:endParaRPr lang="de-DE"/>
          </a:p>
        </p:txBody>
      </p:sp>
      <p:pic>
        <p:nvPicPr>
          <p:cNvPr id="7" name="Picture 6">
            <a:extLst>
              <a:ext uri="{FF2B5EF4-FFF2-40B4-BE49-F238E27FC236}">
                <a16:creationId xmlns:a16="http://schemas.microsoft.com/office/drawing/2014/main" id="{B5DA1CCA-9851-FC41-BB4F-8B68DC62F1AC}"/>
              </a:ext>
            </a:extLst>
          </p:cNvPr>
          <p:cNvPicPr>
            <a:picLocks noChangeAspect="1"/>
          </p:cNvPicPr>
          <p:nvPr/>
        </p:nvPicPr>
        <p:blipFill>
          <a:blip r:embed="rId2"/>
          <a:stretch>
            <a:fillRect/>
          </a:stretch>
        </p:blipFill>
        <p:spPr>
          <a:xfrm>
            <a:off x="146231" y="1422797"/>
            <a:ext cx="3993721" cy="3448566"/>
          </a:xfrm>
          <a:prstGeom prst="rect">
            <a:avLst/>
          </a:prstGeom>
        </p:spPr>
      </p:pic>
      <p:sp>
        <p:nvSpPr>
          <p:cNvPr id="5" name="Text Placeholder 4">
            <a:extLst>
              <a:ext uri="{FF2B5EF4-FFF2-40B4-BE49-F238E27FC236}">
                <a16:creationId xmlns:a16="http://schemas.microsoft.com/office/drawing/2014/main" id="{BE8F8D4C-9679-664A-897B-EA40D828054E}"/>
              </a:ext>
            </a:extLst>
          </p:cNvPr>
          <p:cNvSpPr>
            <a:spLocks noGrp="1"/>
          </p:cNvSpPr>
          <p:nvPr>
            <p:ph type="body" sz="quarter" idx="14"/>
          </p:nvPr>
        </p:nvSpPr>
        <p:spPr>
          <a:xfrm>
            <a:off x="3833806" y="1494805"/>
            <a:ext cx="4698634" cy="3311525"/>
          </a:xfrm>
        </p:spPr>
        <p:txBody>
          <a:bodyPr/>
          <a:lstStyle/>
          <a:p>
            <a:r>
              <a:rPr lang="en-DE"/>
              <a:t>Resultat: entgegen der Vorhersage lesen TN das SHAPE-Wort in der kritischen Bedingung (unbiased) </a:t>
            </a:r>
            <a:r>
              <a:rPr lang="en-DE" i="1"/>
              <a:t>schneller </a:t>
            </a:r>
            <a:r>
              <a:rPr lang="en-DE"/>
              <a:t>als in der Kontrollbedingung</a:t>
            </a:r>
          </a:p>
          <a:p>
            <a:r>
              <a:rPr lang="en-DE"/>
              <a:t>mögliche Erklärung: strategische Verteilung der "Aufmerksamkeitsressourcen" seitens der TN:</a:t>
            </a:r>
          </a:p>
        </p:txBody>
      </p:sp>
      <p:sp>
        <p:nvSpPr>
          <p:cNvPr id="6" name="Text Placeholder 5">
            <a:extLst>
              <a:ext uri="{FF2B5EF4-FFF2-40B4-BE49-F238E27FC236}">
                <a16:creationId xmlns:a16="http://schemas.microsoft.com/office/drawing/2014/main" id="{34128BF8-E661-CD42-B749-BC09D37560BC}"/>
              </a:ext>
            </a:extLst>
          </p:cNvPr>
          <p:cNvSpPr>
            <a:spLocks noGrp="1"/>
          </p:cNvSpPr>
          <p:nvPr>
            <p:ph type="body" sz="quarter" idx="15"/>
          </p:nvPr>
        </p:nvSpPr>
        <p:spPr/>
        <p:txBody>
          <a:bodyPr/>
          <a:lstStyle/>
          <a:p>
            <a:r>
              <a:rPr lang="en-DE"/>
              <a:t>Beispielstudie: Macuh Silva &amp; Franke (2021)</a:t>
            </a:r>
          </a:p>
        </p:txBody>
      </p:sp>
      <p:pic>
        <p:nvPicPr>
          <p:cNvPr id="9" name="Picture 8">
            <a:extLst>
              <a:ext uri="{FF2B5EF4-FFF2-40B4-BE49-F238E27FC236}">
                <a16:creationId xmlns:a16="http://schemas.microsoft.com/office/drawing/2014/main" id="{809914E7-ED4E-574E-840D-3006A3CF6627}"/>
              </a:ext>
            </a:extLst>
          </p:cNvPr>
          <p:cNvPicPr>
            <a:picLocks noChangeAspect="1"/>
          </p:cNvPicPr>
          <p:nvPr/>
        </p:nvPicPr>
        <p:blipFill>
          <a:blip r:embed="rId3"/>
          <a:stretch>
            <a:fillRect/>
          </a:stretch>
        </p:blipFill>
        <p:spPr>
          <a:xfrm>
            <a:off x="4339335" y="3879036"/>
            <a:ext cx="3993721" cy="696290"/>
          </a:xfrm>
          <a:prstGeom prst="rect">
            <a:avLst/>
          </a:prstGeom>
        </p:spPr>
      </p:pic>
      <p:sp>
        <p:nvSpPr>
          <p:cNvPr id="10" name="Right Arrow 9">
            <a:extLst>
              <a:ext uri="{FF2B5EF4-FFF2-40B4-BE49-F238E27FC236}">
                <a16:creationId xmlns:a16="http://schemas.microsoft.com/office/drawing/2014/main" id="{0F516F64-EEA7-EC43-94AE-688A936BFC56}"/>
              </a:ext>
            </a:extLst>
          </p:cNvPr>
          <p:cNvSpPr/>
          <p:nvPr/>
        </p:nvSpPr>
        <p:spPr>
          <a:xfrm rot="20901625">
            <a:off x="3370270" y="3955346"/>
            <a:ext cx="3191839" cy="12399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i="1"/>
              <a:t>alle der....</a:t>
            </a:r>
            <a:r>
              <a:rPr lang="en-DE"/>
              <a:t> – egal, was kommt, die Aussage ist falsch</a:t>
            </a:r>
          </a:p>
        </p:txBody>
      </p:sp>
    </p:spTree>
    <p:extLst>
      <p:ext uri="{BB962C8B-B14F-4D97-AF65-F5344CB8AC3E}">
        <p14:creationId xmlns:p14="http://schemas.microsoft.com/office/powerpoint/2010/main" val="1573745555"/>
      </p:ext>
    </p:extLst>
  </p:cSld>
  <p:clrMapOvr>
    <a:masterClrMapping/>
  </p:clrMapOvr>
  <p:transition spd="slow" advClick="0">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4C24-C8DC-EC43-AA2F-FAF73C26942F}"/>
              </a:ext>
            </a:extLst>
          </p:cNvPr>
          <p:cNvSpPr>
            <a:spLocks noGrp="1"/>
          </p:cNvSpPr>
          <p:nvPr>
            <p:ph type="title"/>
          </p:nvPr>
        </p:nvSpPr>
        <p:spPr/>
        <p:txBody>
          <a:bodyPr/>
          <a:lstStyle/>
          <a:p>
            <a:r>
              <a:rPr lang="en-DE"/>
              <a:t>Ziele und Methoden</a:t>
            </a:r>
          </a:p>
        </p:txBody>
      </p:sp>
      <p:sp>
        <p:nvSpPr>
          <p:cNvPr id="3" name="Footer Placeholder 2">
            <a:extLst>
              <a:ext uri="{FF2B5EF4-FFF2-40B4-BE49-F238E27FC236}">
                <a16:creationId xmlns:a16="http://schemas.microsoft.com/office/drawing/2014/main" id="{C512EB9D-90DE-BA49-AF5F-094764CC5A3A}"/>
              </a:ext>
            </a:extLst>
          </p:cNvPr>
          <p:cNvSpPr>
            <a:spLocks noGrp="1"/>
          </p:cNvSpPr>
          <p:nvPr>
            <p:ph type="ftr" sz="quarter" idx="11"/>
          </p:nvPr>
        </p:nvSpPr>
        <p:spPr/>
        <p:txBody>
          <a:bodyPr/>
          <a:lstStyle/>
          <a:p>
            <a:r>
              <a:rPr lang="de-DE"/>
              <a:t>(Schumacher 2018)</a:t>
            </a:r>
          </a:p>
        </p:txBody>
      </p:sp>
      <p:sp>
        <p:nvSpPr>
          <p:cNvPr id="4" name="Slide Number Placeholder 3">
            <a:extLst>
              <a:ext uri="{FF2B5EF4-FFF2-40B4-BE49-F238E27FC236}">
                <a16:creationId xmlns:a16="http://schemas.microsoft.com/office/drawing/2014/main" id="{C473A9D4-8978-9945-8C7D-5C92C9D6E121}"/>
              </a:ext>
            </a:extLst>
          </p:cNvPr>
          <p:cNvSpPr>
            <a:spLocks noGrp="1"/>
          </p:cNvSpPr>
          <p:nvPr>
            <p:ph type="sldNum" sz="quarter" idx="12"/>
          </p:nvPr>
        </p:nvSpPr>
        <p:spPr/>
        <p:txBody>
          <a:bodyPr/>
          <a:lstStyle/>
          <a:p>
            <a:fld id="{9D195BCC-3514-4B1B-9C18-24F3D67EC549}" type="slidenum">
              <a:rPr lang="de-DE" smtClean="0"/>
              <a:t>2</a:t>
            </a:fld>
            <a:endParaRPr lang="de-DE"/>
          </a:p>
        </p:txBody>
      </p:sp>
      <p:sp>
        <p:nvSpPr>
          <p:cNvPr id="5" name="Text Placeholder 4">
            <a:extLst>
              <a:ext uri="{FF2B5EF4-FFF2-40B4-BE49-F238E27FC236}">
                <a16:creationId xmlns:a16="http://schemas.microsoft.com/office/drawing/2014/main" id="{A98E162E-15CE-BE42-858F-9CDF9D079863}"/>
              </a:ext>
            </a:extLst>
          </p:cNvPr>
          <p:cNvSpPr>
            <a:spLocks noGrp="1"/>
          </p:cNvSpPr>
          <p:nvPr>
            <p:ph type="body" sz="quarter" idx="14"/>
          </p:nvPr>
        </p:nvSpPr>
        <p:spPr/>
        <p:txBody>
          <a:bodyPr/>
          <a:lstStyle/>
          <a:p>
            <a:r>
              <a:rPr lang="en-DE"/>
              <a:t>Ziel: Pragmatische Theoriebildung durch belastbare empirische Evidenz voranbringen</a:t>
            </a:r>
          </a:p>
          <a:p>
            <a:r>
              <a:rPr lang="en-DE"/>
              <a:t>Methoden:</a:t>
            </a:r>
          </a:p>
          <a:p>
            <a:pPr lvl="1"/>
            <a:r>
              <a:rPr lang="en-DE"/>
              <a:t>behavioral: z.B. Lese- und Reaktionszeitstudien;</a:t>
            </a:r>
          </a:p>
          <a:p>
            <a:pPr lvl="1"/>
            <a:r>
              <a:rPr lang="en-DE"/>
              <a:t>neurophysiologisch: z.B. ereigniskorrelierte Potentiale</a:t>
            </a:r>
          </a:p>
          <a:p>
            <a:endParaRPr lang="en-DE"/>
          </a:p>
        </p:txBody>
      </p:sp>
      <p:sp>
        <p:nvSpPr>
          <p:cNvPr id="6" name="Text Placeholder 5">
            <a:extLst>
              <a:ext uri="{FF2B5EF4-FFF2-40B4-BE49-F238E27FC236}">
                <a16:creationId xmlns:a16="http://schemas.microsoft.com/office/drawing/2014/main" id="{BFC3B7C8-CAAA-B548-9C6F-0F17CFC28D43}"/>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43295759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093" y="466419"/>
            <a:ext cx="6826772" cy="452322"/>
          </a:xfrm>
        </p:spPr>
        <p:txBody>
          <a:bodyPr/>
          <a:lstStyle/>
          <a:p>
            <a:r>
              <a:rPr lang="et-EE" dirty="0"/>
              <a:t>Beispielstudie: Tinits, Nölle &amp; Hartmann (2017)</a:t>
            </a:r>
          </a:p>
        </p:txBody>
      </p:sp>
      <p:sp>
        <p:nvSpPr>
          <p:cNvPr id="3" name="Content Placeholder 2"/>
          <p:cNvSpPr>
            <a:spLocks noGrp="1"/>
          </p:cNvSpPr>
          <p:nvPr>
            <p:ph idx="1"/>
          </p:nvPr>
        </p:nvSpPr>
        <p:spPr>
          <a:xfrm>
            <a:off x="608714" y="1134765"/>
            <a:ext cx="7923726" cy="3398663"/>
          </a:xfrm>
        </p:spPr>
        <p:txBody>
          <a:bodyPr>
            <a:normAutofit/>
          </a:bodyPr>
          <a:lstStyle/>
          <a:p>
            <a:r>
              <a:rPr lang="et-EE" sz="2000" dirty="0"/>
              <a:t>An der Schnittstelle von exp. Pragmatik und Semiotik</a:t>
            </a:r>
          </a:p>
          <a:p>
            <a:r>
              <a:rPr lang="et-EE" sz="2000" dirty="0"/>
              <a:t>Fragestellung: Wie entwickeln sich überspezifische Formen?</a:t>
            </a:r>
          </a:p>
          <a:p>
            <a:r>
              <a:rPr lang="et-EE" sz="2000" dirty="0"/>
              <a:t>Überspezifizierung: z.B. </a:t>
            </a:r>
            <a:r>
              <a:rPr lang="et-EE" sz="2000" i="1" dirty="0"/>
              <a:t>das rote Auto, </a:t>
            </a:r>
            <a:r>
              <a:rPr lang="et-EE" sz="2000" dirty="0"/>
              <a:t>wenn nur ein Auto im Blickfeld ist</a:t>
            </a:r>
          </a:p>
          <a:p>
            <a:r>
              <a:rPr lang="et-EE" sz="2000" dirty="0"/>
              <a:t>hier: experimentell-semiotischer Ansatz, d.h. ohne natürliche Sprache</a:t>
            </a:r>
          </a:p>
        </p:txBody>
      </p:sp>
      <p:sp>
        <p:nvSpPr>
          <p:cNvPr id="4" name="Slide Number Placeholder 3"/>
          <p:cNvSpPr>
            <a:spLocks noGrp="1"/>
          </p:cNvSpPr>
          <p:nvPr>
            <p:ph type="sldNum" sz="quarter" idx="12"/>
          </p:nvPr>
        </p:nvSpPr>
        <p:spPr/>
        <p:txBody>
          <a:bodyPr/>
          <a:lstStyle/>
          <a:p>
            <a:fld id="{499CFDCF-8BEE-4015-B066-F2216333A07F}" type="slidenum">
              <a:rPr lang="en-US" smtClean="0"/>
              <a:pPr/>
              <a:t>20</a:t>
            </a:fld>
            <a:endParaRPr lang="en-US"/>
          </a:p>
        </p:txBody>
      </p:sp>
    </p:spTree>
    <p:extLst>
      <p:ext uri="{BB962C8B-B14F-4D97-AF65-F5344CB8AC3E}">
        <p14:creationId xmlns:p14="http://schemas.microsoft.com/office/powerpoint/2010/main" val="287223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Design</a:t>
            </a:r>
          </a:p>
        </p:txBody>
      </p:sp>
      <p:sp>
        <p:nvSpPr>
          <p:cNvPr id="3" name="Content Placeholder 2"/>
          <p:cNvSpPr>
            <a:spLocks noGrp="1"/>
          </p:cNvSpPr>
          <p:nvPr>
            <p:ph idx="1"/>
          </p:nvPr>
        </p:nvSpPr>
        <p:spPr/>
        <p:txBody>
          <a:bodyPr>
            <a:normAutofit/>
          </a:bodyPr>
          <a:lstStyle/>
          <a:p>
            <a:r>
              <a:rPr lang="et-EE" sz="2000" dirty="0"/>
              <a:t>Konditionen: </a:t>
            </a:r>
          </a:p>
          <a:p>
            <a:pPr marL="0" indent="0">
              <a:buNone/>
            </a:pPr>
            <a:r>
              <a:rPr lang="et-EE" sz="2000" dirty="0"/>
              <a:t>	1) Situation ohne Distraktor</a:t>
            </a:r>
          </a:p>
          <a:p>
            <a:pPr marL="0" indent="0">
              <a:buNone/>
            </a:pPr>
            <a:r>
              <a:rPr lang="et-EE" sz="2000" dirty="0"/>
              <a:t>	2) Situation mit irrelevantem Distraktor</a:t>
            </a:r>
          </a:p>
          <a:p>
            <a:r>
              <a:rPr lang="et-EE" sz="2000" dirty="0"/>
              <a:t>Der Distraktor erschwert ein Urteil darüber, ob der Kontext gerade eine Rolle spielt oder nicht</a:t>
            </a:r>
          </a:p>
          <a:p>
            <a:r>
              <a:rPr lang="et-EE" sz="2000" dirty="0"/>
              <a:t>Hypothese: durch den Distraktor entsteht ein Bias, der zum Gebrauch überspezifischer Formen führt</a:t>
            </a:r>
          </a:p>
        </p:txBody>
      </p:sp>
      <p:sp>
        <p:nvSpPr>
          <p:cNvPr id="4" name="Slide Number Placeholder 3"/>
          <p:cNvSpPr>
            <a:spLocks noGrp="1"/>
          </p:cNvSpPr>
          <p:nvPr>
            <p:ph type="sldNum" sz="quarter" idx="12"/>
          </p:nvPr>
        </p:nvSpPr>
        <p:spPr/>
        <p:txBody>
          <a:bodyPr/>
          <a:lstStyle/>
          <a:p>
            <a:fld id="{499CFDCF-8BEE-4015-B066-F2216333A07F}" type="slidenum">
              <a:rPr lang="en-US" smtClean="0"/>
              <a:pPr/>
              <a:t>21</a:t>
            </a:fld>
            <a:endParaRPr lang="en-US"/>
          </a:p>
        </p:txBody>
      </p:sp>
    </p:spTree>
    <p:extLst>
      <p:ext uri="{BB962C8B-B14F-4D97-AF65-F5344CB8AC3E}">
        <p14:creationId xmlns:p14="http://schemas.microsoft.com/office/powerpoint/2010/main" val="31368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Methode</a:t>
            </a:r>
            <a:endParaRPr lang="et-EE"/>
          </a:p>
        </p:txBody>
      </p:sp>
      <p:sp>
        <p:nvSpPr>
          <p:cNvPr id="3" name="Content Placeholder 2"/>
          <p:cNvSpPr>
            <a:spLocks noGrp="1"/>
          </p:cNvSpPr>
          <p:nvPr>
            <p:ph idx="1"/>
          </p:nvPr>
        </p:nvSpPr>
        <p:spPr/>
        <p:txBody>
          <a:bodyPr/>
          <a:lstStyle/>
          <a:p>
            <a:r>
              <a:rPr lang="de-DE" sz="1800" dirty="0"/>
              <a:t>Web-basiertes Experiment: TN lernen Alien-Kunstsprache ("Iterated Learning")</a:t>
            </a:r>
          </a:p>
          <a:p>
            <a:r>
              <a:rPr lang="de-DE" sz="1800" dirty="0"/>
              <a:t>205 TN (92f, 100m, 13*) </a:t>
            </a:r>
          </a:p>
          <a:p>
            <a:r>
              <a:rPr lang="de-DE" sz="1800" dirty="0"/>
              <a:t>18 </a:t>
            </a:r>
            <a:r>
              <a:rPr lang="de-DE" dirty="0"/>
              <a:t>x </a:t>
            </a:r>
            <a:r>
              <a:rPr lang="de-DE" sz="1800" dirty="0"/>
              <a:t>2 Ketten à 5 TN </a:t>
            </a:r>
            <a:r>
              <a:rPr lang="de-DE" sz="1800" dirty="0">
                <a:solidFill>
                  <a:schemeClr val="bg1">
                    <a:lumMod val="50000"/>
                  </a:schemeClr>
                </a:solidFill>
              </a:rPr>
              <a:t>(6 ausgeschlossen)</a:t>
            </a:r>
            <a:endParaRPr lang="et-EE" sz="1800" dirty="0">
              <a:solidFill>
                <a:schemeClr val="bg1">
                  <a:lumMod val="50000"/>
                </a:schemeClr>
              </a:solidFill>
            </a:endParaRPr>
          </a:p>
          <a:p>
            <a:r>
              <a:rPr lang="et-EE" sz="1800" dirty="0"/>
              <a:t>~15 </a:t>
            </a:r>
            <a:r>
              <a:rPr lang="de-DE" sz="1800" dirty="0"/>
              <a:t>Minuten pro TN</a:t>
            </a:r>
          </a:p>
          <a:p>
            <a:endParaRPr lang="de-DE" sz="1800" dirty="0"/>
          </a:p>
          <a:p>
            <a:endParaRPr lang="et-EE" sz="1800" dirty="0"/>
          </a:p>
        </p:txBody>
      </p:sp>
      <p:sp>
        <p:nvSpPr>
          <p:cNvPr id="4" name="Slide Number Placeholder 3"/>
          <p:cNvSpPr>
            <a:spLocks noGrp="1"/>
          </p:cNvSpPr>
          <p:nvPr>
            <p:ph type="sldNum" sz="quarter" idx="12"/>
          </p:nvPr>
        </p:nvSpPr>
        <p:spPr/>
        <p:txBody>
          <a:bodyPr/>
          <a:lstStyle/>
          <a:p>
            <a:fld id="{499CFDCF-8BEE-4015-B066-F2216333A07F}" type="slidenum">
              <a:rPr lang="en-US" smtClean="0"/>
              <a:pPr/>
              <a:t>22</a:t>
            </a:fld>
            <a:endParaRPr lang="en-US" dirty="0"/>
          </a:p>
        </p:txBody>
      </p:sp>
      <p:sp>
        <p:nvSpPr>
          <p:cNvPr id="5" name="Rectangle 4"/>
          <p:cNvSpPr/>
          <p:nvPr/>
        </p:nvSpPr>
        <p:spPr>
          <a:xfrm>
            <a:off x="2512061" y="4357318"/>
            <a:ext cx="469353" cy="434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14" dirty="0"/>
              <a:t>1</a:t>
            </a:r>
          </a:p>
        </p:txBody>
      </p:sp>
      <p:sp>
        <p:nvSpPr>
          <p:cNvPr id="6" name="Rectangle 5"/>
          <p:cNvSpPr/>
          <p:nvPr/>
        </p:nvSpPr>
        <p:spPr>
          <a:xfrm>
            <a:off x="3452217" y="4357318"/>
            <a:ext cx="469353" cy="434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014"/>
          </a:p>
        </p:txBody>
      </p:sp>
      <p:cxnSp>
        <p:nvCxnSpPr>
          <p:cNvPr id="8" name="Straight Arrow Connector 7"/>
          <p:cNvCxnSpPr>
            <a:stCxn id="5" idx="3"/>
            <a:endCxn id="6" idx="1"/>
          </p:cNvCxnSpPr>
          <p:nvPr/>
        </p:nvCxnSpPr>
        <p:spPr>
          <a:xfrm>
            <a:off x="2981414" y="4574611"/>
            <a:ext cx="47080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452217" y="4357318"/>
            <a:ext cx="469353" cy="434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14" dirty="0"/>
              <a:t>2</a:t>
            </a:r>
          </a:p>
        </p:txBody>
      </p:sp>
      <p:sp>
        <p:nvSpPr>
          <p:cNvPr id="15" name="Rectangle 14"/>
          <p:cNvSpPr/>
          <p:nvPr/>
        </p:nvSpPr>
        <p:spPr>
          <a:xfrm>
            <a:off x="4392372" y="4357318"/>
            <a:ext cx="469353" cy="434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014"/>
          </a:p>
        </p:txBody>
      </p:sp>
      <p:cxnSp>
        <p:nvCxnSpPr>
          <p:cNvPr id="16" name="Straight Arrow Connector 15"/>
          <p:cNvCxnSpPr>
            <a:stCxn id="14" idx="3"/>
            <a:endCxn id="15" idx="1"/>
          </p:cNvCxnSpPr>
          <p:nvPr/>
        </p:nvCxnSpPr>
        <p:spPr>
          <a:xfrm>
            <a:off x="3921570" y="4574611"/>
            <a:ext cx="47080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390925" y="4357318"/>
            <a:ext cx="469353" cy="434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14" dirty="0"/>
              <a:t>3</a:t>
            </a:r>
          </a:p>
        </p:txBody>
      </p:sp>
      <p:sp>
        <p:nvSpPr>
          <p:cNvPr id="18" name="Rectangle 17"/>
          <p:cNvSpPr/>
          <p:nvPr/>
        </p:nvSpPr>
        <p:spPr>
          <a:xfrm>
            <a:off x="5331081" y="4357318"/>
            <a:ext cx="469353" cy="434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014"/>
          </a:p>
        </p:txBody>
      </p:sp>
      <p:cxnSp>
        <p:nvCxnSpPr>
          <p:cNvPr id="19" name="Straight Arrow Connector 18"/>
          <p:cNvCxnSpPr>
            <a:stCxn id="17" idx="3"/>
            <a:endCxn id="18" idx="1"/>
          </p:cNvCxnSpPr>
          <p:nvPr/>
        </p:nvCxnSpPr>
        <p:spPr>
          <a:xfrm>
            <a:off x="4860278" y="4574611"/>
            <a:ext cx="47080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315146" y="4357318"/>
            <a:ext cx="469353" cy="434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14" dirty="0"/>
              <a:t>4</a:t>
            </a:r>
          </a:p>
        </p:txBody>
      </p:sp>
      <p:sp>
        <p:nvSpPr>
          <p:cNvPr id="21" name="Rectangle 20"/>
          <p:cNvSpPr/>
          <p:nvPr/>
        </p:nvSpPr>
        <p:spPr>
          <a:xfrm>
            <a:off x="6255302" y="4357318"/>
            <a:ext cx="469353" cy="434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t-EE" sz="1014" dirty="0"/>
              <a:t>5</a:t>
            </a:r>
          </a:p>
        </p:txBody>
      </p:sp>
      <p:cxnSp>
        <p:nvCxnSpPr>
          <p:cNvPr id="22" name="Straight Arrow Connector 21"/>
          <p:cNvCxnSpPr>
            <a:stCxn id="20" idx="3"/>
            <a:endCxn id="21" idx="1"/>
          </p:cNvCxnSpPr>
          <p:nvPr/>
        </p:nvCxnSpPr>
        <p:spPr>
          <a:xfrm>
            <a:off x="5784499" y="4574611"/>
            <a:ext cx="47080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885530" y="3705438"/>
            <a:ext cx="1722412" cy="3215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t-EE" sz="1014" dirty="0"/>
              <a:t>Ausgangssprache</a:t>
            </a:r>
          </a:p>
        </p:txBody>
      </p:sp>
      <p:cxnSp>
        <p:nvCxnSpPr>
          <p:cNvPr id="25" name="Straight Arrow Connector 24"/>
          <p:cNvCxnSpPr>
            <a:endCxn id="5" idx="0"/>
          </p:cNvCxnSpPr>
          <p:nvPr/>
        </p:nvCxnSpPr>
        <p:spPr>
          <a:xfrm>
            <a:off x="2746736" y="4027032"/>
            <a:ext cx="2" cy="3302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890248" y="3627213"/>
            <a:ext cx="1199458" cy="3998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t-EE" sz="1014" dirty="0"/>
              <a:t>Sprache am Ende der Kette</a:t>
            </a:r>
          </a:p>
        </p:txBody>
      </p:sp>
      <p:cxnSp>
        <p:nvCxnSpPr>
          <p:cNvPr id="28" name="Straight Arrow Connector 27"/>
          <p:cNvCxnSpPr>
            <a:stCxn id="21" idx="0"/>
            <a:endCxn id="26" idx="2"/>
          </p:cNvCxnSpPr>
          <p:nvPr/>
        </p:nvCxnSpPr>
        <p:spPr>
          <a:xfrm flipH="1" flipV="1">
            <a:off x="6489978" y="4027032"/>
            <a:ext cx="1" cy="3302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74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Setup</a:t>
            </a:r>
          </a:p>
        </p:txBody>
      </p:sp>
      <p:sp>
        <p:nvSpPr>
          <p:cNvPr id="4" name="Foliennummernplatzhalter 3"/>
          <p:cNvSpPr>
            <a:spLocks noGrp="1"/>
          </p:cNvSpPr>
          <p:nvPr>
            <p:ph type="sldNum" sz="quarter" idx="12"/>
          </p:nvPr>
        </p:nvSpPr>
        <p:spPr/>
        <p:txBody>
          <a:bodyPr/>
          <a:lstStyle/>
          <a:p>
            <a:fld id="{499CFDCF-8BEE-4015-B066-F2216333A07F}" type="slidenum">
              <a:rPr lang="en-US" smtClean="0"/>
              <a:pPr/>
              <a:t>23</a:t>
            </a:fld>
            <a:endParaRPr lang="en-US"/>
          </a:p>
        </p:txBody>
      </p:sp>
      <p:sp>
        <p:nvSpPr>
          <p:cNvPr id="15" name="Textfeld 14"/>
          <p:cNvSpPr txBox="1"/>
          <p:nvPr/>
        </p:nvSpPr>
        <p:spPr>
          <a:xfrm flipH="1">
            <a:off x="2559328" y="1118567"/>
            <a:ext cx="1491419" cy="404470"/>
          </a:xfrm>
          <a:prstGeom prst="rect">
            <a:avLst/>
          </a:prstGeom>
          <a:noFill/>
        </p:spPr>
        <p:txBody>
          <a:bodyPr wrap="square" rtlCol="0">
            <a:spAutoFit/>
          </a:bodyPr>
          <a:lstStyle/>
          <a:p>
            <a:pPr algn="ctr"/>
            <a:r>
              <a:rPr lang="de-DE" sz="1014" b="1"/>
              <a:t>EINFACHER</a:t>
            </a:r>
          </a:p>
          <a:p>
            <a:pPr algn="ctr"/>
            <a:r>
              <a:rPr lang="de-DE" sz="1014" b="1"/>
              <a:t>KONTEXT</a:t>
            </a:r>
            <a:endParaRPr lang="en-US" sz="1014" b="1" dirty="0"/>
          </a:p>
        </p:txBody>
      </p:sp>
      <p:sp>
        <p:nvSpPr>
          <p:cNvPr id="16" name="Textfeld 15"/>
          <p:cNvSpPr txBox="1"/>
          <p:nvPr/>
        </p:nvSpPr>
        <p:spPr>
          <a:xfrm flipH="1">
            <a:off x="5188188" y="1123230"/>
            <a:ext cx="1491419" cy="404470"/>
          </a:xfrm>
          <a:prstGeom prst="rect">
            <a:avLst/>
          </a:prstGeom>
          <a:noFill/>
        </p:spPr>
        <p:txBody>
          <a:bodyPr wrap="square" rtlCol="0">
            <a:spAutoFit/>
          </a:bodyPr>
          <a:lstStyle/>
          <a:p>
            <a:pPr algn="ctr"/>
            <a:r>
              <a:rPr lang="de-DE" sz="1014" b="1"/>
              <a:t>KOMPLEXER</a:t>
            </a:r>
          </a:p>
          <a:p>
            <a:pPr algn="ctr"/>
            <a:r>
              <a:rPr lang="de-DE" sz="1014" b="1"/>
              <a:t>KONTEXT</a:t>
            </a:r>
            <a:endParaRPr lang="en-US" sz="1014" b="1"/>
          </a:p>
        </p:txBody>
      </p:sp>
      <p:grpSp>
        <p:nvGrpSpPr>
          <p:cNvPr id="5" name="Group 4"/>
          <p:cNvGrpSpPr/>
          <p:nvPr/>
        </p:nvGrpSpPr>
        <p:grpSpPr>
          <a:xfrm>
            <a:off x="5048471" y="1531068"/>
            <a:ext cx="1759825" cy="3117590"/>
            <a:chOff x="5206511" y="2038907"/>
            <a:chExt cx="2343540" cy="4151661"/>
          </a:xfrm>
        </p:grpSpPr>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986" y="2038907"/>
              <a:ext cx="2328065" cy="1698625"/>
            </a:xfrm>
            <a:prstGeom prst="rect">
              <a:avLst/>
            </a:prstGeom>
          </p:spPr>
        </p:pic>
        <p:sp>
          <p:nvSpPr>
            <p:cNvPr id="20" name="Textfeld 19"/>
            <p:cNvSpPr txBox="1"/>
            <p:nvPr/>
          </p:nvSpPr>
          <p:spPr>
            <a:xfrm>
              <a:off x="5210951" y="3738108"/>
              <a:ext cx="2329026" cy="330793"/>
            </a:xfrm>
            <a:prstGeom prst="rect">
              <a:avLst/>
            </a:prstGeom>
            <a:noFill/>
          </p:spPr>
          <p:txBody>
            <a:bodyPr wrap="square" rtlCol="0">
              <a:spAutoFit/>
            </a:bodyPr>
            <a:lstStyle/>
            <a:p>
              <a:pPr algn="ctr"/>
              <a:r>
                <a:rPr lang="de-DE" sz="1014"/>
                <a:t>fop</a:t>
              </a:r>
              <a:endParaRPr lang="en-US" sz="1014"/>
            </a:p>
          </p:txBody>
        </p:sp>
        <p:sp>
          <p:nvSpPr>
            <p:cNvPr id="22" name="Textfeld 21"/>
            <p:cNvSpPr txBox="1"/>
            <p:nvPr/>
          </p:nvSpPr>
          <p:spPr>
            <a:xfrm>
              <a:off x="5206511" y="5859775"/>
              <a:ext cx="2329026" cy="330793"/>
            </a:xfrm>
            <a:prstGeom prst="rect">
              <a:avLst/>
            </a:prstGeom>
            <a:noFill/>
          </p:spPr>
          <p:txBody>
            <a:bodyPr wrap="square" rtlCol="0">
              <a:spAutoFit/>
            </a:bodyPr>
            <a:lstStyle/>
            <a:p>
              <a:pPr algn="ctr"/>
              <a:r>
                <a:rPr lang="de-DE" sz="1014"/>
                <a:t>fop pu</a:t>
              </a:r>
              <a:endParaRPr lang="en-US" sz="1014"/>
            </a:p>
          </p:txBody>
        </p:sp>
        <p:pic>
          <p:nvPicPr>
            <p:cNvPr id="23" name="Grafik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198" y="4135355"/>
              <a:ext cx="2328853" cy="1699200"/>
            </a:xfrm>
            <a:prstGeom prst="rect">
              <a:avLst/>
            </a:prstGeom>
          </p:spPr>
        </p:pic>
      </p:grpSp>
      <p:grpSp>
        <p:nvGrpSpPr>
          <p:cNvPr id="3" name="Group 2"/>
          <p:cNvGrpSpPr/>
          <p:nvPr/>
        </p:nvGrpSpPr>
        <p:grpSpPr>
          <a:xfrm>
            <a:off x="2430574" y="1531068"/>
            <a:ext cx="1749057" cy="3117590"/>
            <a:chOff x="1720286" y="2038907"/>
            <a:chExt cx="2329200" cy="4151661"/>
          </a:xfrm>
        </p:grpSpPr>
        <p:pic>
          <p:nvPicPr>
            <p:cNvPr id="11" name="Grafi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286" y="4137123"/>
              <a:ext cx="2329200" cy="1699453"/>
            </a:xfrm>
            <a:prstGeom prst="rect">
              <a:avLst/>
            </a:prstGeom>
          </p:spPr>
        </p:pic>
        <p:sp>
          <p:nvSpPr>
            <p:cNvPr id="19" name="Textfeld 18"/>
            <p:cNvSpPr txBox="1"/>
            <p:nvPr/>
          </p:nvSpPr>
          <p:spPr>
            <a:xfrm>
              <a:off x="1720286" y="3773717"/>
              <a:ext cx="2329026" cy="330793"/>
            </a:xfrm>
            <a:prstGeom prst="rect">
              <a:avLst/>
            </a:prstGeom>
            <a:noFill/>
          </p:spPr>
          <p:txBody>
            <a:bodyPr wrap="square" rtlCol="0">
              <a:spAutoFit/>
            </a:bodyPr>
            <a:lstStyle/>
            <a:p>
              <a:pPr algn="ctr"/>
              <a:r>
                <a:rPr lang="de-DE" sz="1014"/>
                <a:t>fop</a:t>
              </a:r>
              <a:endParaRPr lang="en-US" sz="1014"/>
            </a:p>
          </p:txBody>
        </p:sp>
        <p:sp>
          <p:nvSpPr>
            <p:cNvPr id="21" name="Textfeld 20"/>
            <p:cNvSpPr txBox="1"/>
            <p:nvPr/>
          </p:nvSpPr>
          <p:spPr>
            <a:xfrm>
              <a:off x="1720286" y="5859775"/>
              <a:ext cx="2329026" cy="330793"/>
            </a:xfrm>
            <a:prstGeom prst="rect">
              <a:avLst/>
            </a:prstGeom>
            <a:noFill/>
          </p:spPr>
          <p:txBody>
            <a:bodyPr wrap="square" rtlCol="0">
              <a:spAutoFit/>
            </a:bodyPr>
            <a:lstStyle/>
            <a:p>
              <a:pPr algn="ctr"/>
              <a:r>
                <a:rPr lang="de-DE" sz="1014"/>
                <a:t>fop li</a:t>
              </a:r>
              <a:endParaRPr lang="en-US" sz="1014"/>
            </a:p>
          </p:txBody>
        </p:sp>
        <p:pic>
          <p:nvPicPr>
            <p:cNvPr id="24" name="Grafik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0373" y="2038907"/>
              <a:ext cx="2328852" cy="1699200"/>
            </a:xfrm>
            <a:prstGeom prst="rect">
              <a:avLst/>
            </a:prstGeom>
          </p:spPr>
        </p:pic>
      </p:grpSp>
    </p:spTree>
    <p:extLst>
      <p:ext uri="{BB962C8B-B14F-4D97-AF65-F5344CB8AC3E}">
        <p14:creationId xmlns:p14="http://schemas.microsoft.com/office/powerpoint/2010/main" val="95703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806" y="2282266"/>
            <a:ext cx="3862388" cy="1444819"/>
          </a:xfrm>
        </p:spPr>
      </p:pic>
      <p:sp>
        <p:nvSpPr>
          <p:cNvPr id="4" name="Foliennummernplatzhalter 3"/>
          <p:cNvSpPr>
            <a:spLocks noGrp="1"/>
          </p:cNvSpPr>
          <p:nvPr>
            <p:ph type="sldNum" sz="quarter" idx="12"/>
          </p:nvPr>
        </p:nvSpPr>
        <p:spPr/>
        <p:txBody>
          <a:bodyPr/>
          <a:lstStyle/>
          <a:p>
            <a:fld id="{499CFDCF-8BEE-4015-B066-F2216333A07F}" type="slidenum">
              <a:rPr lang="en-US" smtClean="0"/>
              <a:pPr/>
              <a:t>24</a:t>
            </a:fld>
            <a:endParaRPr lang="en-US"/>
          </a:p>
        </p:txBody>
      </p:sp>
    </p:spTree>
    <p:extLst>
      <p:ext uri="{BB962C8B-B14F-4D97-AF65-F5344CB8AC3E}">
        <p14:creationId xmlns:p14="http://schemas.microsoft.com/office/powerpoint/2010/main" val="195990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806" y="2282266"/>
            <a:ext cx="3862388" cy="1444819"/>
          </a:xfrm>
        </p:spPr>
      </p:pic>
      <p:sp>
        <p:nvSpPr>
          <p:cNvPr id="4" name="Foliennummernplatzhalter 3"/>
          <p:cNvSpPr>
            <a:spLocks noGrp="1"/>
          </p:cNvSpPr>
          <p:nvPr>
            <p:ph type="sldNum" sz="quarter" idx="12"/>
          </p:nvPr>
        </p:nvSpPr>
        <p:spPr/>
        <p:txBody>
          <a:bodyPr/>
          <a:lstStyle/>
          <a:p>
            <a:fld id="{499CFDCF-8BEE-4015-B066-F2216333A07F}" type="slidenum">
              <a:rPr lang="en-US" smtClean="0"/>
              <a:pPr/>
              <a:t>25</a:t>
            </a:fld>
            <a:endParaRPr lang="en-US"/>
          </a:p>
        </p:txBody>
      </p:sp>
    </p:spTree>
    <p:extLst>
      <p:ext uri="{BB962C8B-B14F-4D97-AF65-F5344CB8AC3E}">
        <p14:creationId xmlns:p14="http://schemas.microsoft.com/office/powerpoint/2010/main" val="2045399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806" y="2282266"/>
            <a:ext cx="3862388" cy="1444819"/>
          </a:xfrm>
        </p:spPr>
      </p:pic>
      <p:sp>
        <p:nvSpPr>
          <p:cNvPr id="4" name="Foliennummernplatzhalter 3"/>
          <p:cNvSpPr>
            <a:spLocks noGrp="1"/>
          </p:cNvSpPr>
          <p:nvPr>
            <p:ph type="sldNum" sz="quarter" idx="12"/>
          </p:nvPr>
        </p:nvSpPr>
        <p:spPr/>
        <p:txBody>
          <a:bodyPr/>
          <a:lstStyle/>
          <a:p>
            <a:fld id="{499CFDCF-8BEE-4015-B066-F2216333A07F}" type="slidenum">
              <a:rPr lang="en-US" smtClean="0"/>
              <a:pPr/>
              <a:t>26</a:t>
            </a:fld>
            <a:endParaRPr lang="en-US"/>
          </a:p>
        </p:txBody>
      </p:sp>
    </p:spTree>
    <p:extLst>
      <p:ext uri="{BB962C8B-B14F-4D97-AF65-F5344CB8AC3E}">
        <p14:creationId xmlns:p14="http://schemas.microsoft.com/office/powerpoint/2010/main" val="3744010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806" y="2282266"/>
            <a:ext cx="3862388" cy="1444819"/>
          </a:xfrm>
        </p:spPr>
      </p:pic>
      <p:sp>
        <p:nvSpPr>
          <p:cNvPr id="4" name="Foliennummernplatzhalter 3"/>
          <p:cNvSpPr>
            <a:spLocks noGrp="1"/>
          </p:cNvSpPr>
          <p:nvPr>
            <p:ph type="sldNum" sz="quarter" idx="12"/>
          </p:nvPr>
        </p:nvSpPr>
        <p:spPr/>
        <p:txBody>
          <a:bodyPr/>
          <a:lstStyle/>
          <a:p>
            <a:fld id="{499CFDCF-8BEE-4015-B066-F2216333A07F}" type="slidenum">
              <a:rPr lang="en-US" smtClean="0"/>
              <a:pPr/>
              <a:t>27</a:t>
            </a:fld>
            <a:endParaRPr lang="en-US"/>
          </a:p>
        </p:txBody>
      </p:sp>
    </p:spTree>
    <p:extLst>
      <p:ext uri="{BB962C8B-B14F-4D97-AF65-F5344CB8AC3E}">
        <p14:creationId xmlns:p14="http://schemas.microsoft.com/office/powerpoint/2010/main" val="2990706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806" y="2282266"/>
            <a:ext cx="3862388" cy="1444819"/>
          </a:xfrm>
        </p:spPr>
      </p:pic>
      <p:sp>
        <p:nvSpPr>
          <p:cNvPr id="4" name="Foliennummernplatzhalter 3"/>
          <p:cNvSpPr>
            <a:spLocks noGrp="1"/>
          </p:cNvSpPr>
          <p:nvPr>
            <p:ph type="sldNum" sz="quarter" idx="12"/>
          </p:nvPr>
        </p:nvSpPr>
        <p:spPr/>
        <p:txBody>
          <a:bodyPr/>
          <a:lstStyle/>
          <a:p>
            <a:fld id="{499CFDCF-8BEE-4015-B066-F2216333A07F}" type="slidenum">
              <a:rPr lang="en-US" smtClean="0"/>
              <a:pPr/>
              <a:t>28</a:t>
            </a:fld>
            <a:endParaRPr lang="en-US"/>
          </a:p>
        </p:txBody>
      </p:sp>
    </p:spTree>
    <p:extLst>
      <p:ext uri="{BB962C8B-B14F-4D97-AF65-F5344CB8AC3E}">
        <p14:creationId xmlns:p14="http://schemas.microsoft.com/office/powerpoint/2010/main" val="2458821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0836" y="1893555"/>
            <a:ext cx="5922328" cy="2222241"/>
          </a:xfrm>
        </p:spPr>
      </p:pic>
      <p:sp>
        <p:nvSpPr>
          <p:cNvPr id="4" name="Foliennummernplatzhalter 3"/>
          <p:cNvSpPr>
            <a:spLocks noGrp="1"/>
          </p:cNvSpPr>
          <p:nvPr>
            <p:ph type="sldNum" sz="quarter" idx="12"/>
          </p:nvPr>
        </p:nvSpPr>
        <p:spPr/>
        <p:txBody>
          <a:bodyPr/>
          <a:lstStyle/>
          <a:p>
            <a:fld id="{499CFDCF-8BEE-4015-B066-F2216333A07F}" type="slidenum">
              <a:rPr lang="en-US" smtClean="0"/>
              <a:pPr/>
              <a:t>29</a:t>
            </a:fld>
            <a:endParaRPr lang="en-US"/>
          </a:p>
        </p:txBody>
      </p:sp>
    </p:spTree>
    <p:extLst>
      <p:ext uri="{BB962C8B-B14F-4D97-AF65-F5344CB8AC3E}">
        <p14:creationId xmlns:p14="http://schemas.microsoft.com/office/powerpoint/2010/main" val="231867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E562-070B-A741-8229-7F3B1DB938C0}"/>
              </a:ext>
            </a:extLst>
          </p:cNvPr>
          <p:cNvSpPr>
            <a:spLocks noGrp="1"/>
          </p:cNvSpPr>
          <p:nvPr>
            <p:ph type="title"/>
          </p:nvPr>
        </p:nvSpPr>
        <p:spPr/>
        <p:txBody>
          <a:bodyPr/>
          <a:lstStyle/>
          <a:p>
            <a:r>
              <a:rPr lang="en-DE"/>
              <a:t>Truth-value Judgments und Paraphrasen</a:t>
            </a:r>
          </a:p>
        </p:txBody>
      </p:sp>
      <p:sp>
        <p:nvSpPr>
          <p:cNvPr id="3" name="Footer Placeholder 2">
            <a:extLst>
              <a:ext uri="{FF2B5EF4-FFF2-40B4-BE49-F238E27FC236}">
                <a16:creationId xmlns:a16="http://schemas.microsoft.com/office/drawing/2014/main" id="{ABAE754C-95E9-D749-A2CA-BCB5A0BFE0DF}"/>
              </a:ext>
            </a:extLst>
          </p:cNvPr>
          <p:cNvSpPr>
            <a:spLocks noGrp="1"/>
          </p:cNvSpPr>
          <p:nvPr>
            <p:ph type="ftr" sz="quarter" idx="11"/>
          </p:nvPr>
        </p:nvSpPr>
        <p:spPr/>
        <p:txBody>
          <a:bodyPr/>
          <a:lstStyle/>
          <a:p>
            <a:r>
              <a:rPr lang="de-DE"/>
              <a:t>(Cummins 2019, Liedtke 2016)</a:t>
            </a:r>
          </a:p>
        </p:txBody>
      </p:sp>
      <p:sp>
        <p:nvSpPr>
          <p:cNvPr id="4" name="Slide Number Placeholder 3">
            <a:extLst>
              <a:ext uri="{FF2B5EF4-FFF2-40B4-BE49-F238E27FC236}">
                <a16:creationId xmlns:a16="http://schemas.microsoft.com/office/drawing/2014/main" id="{BEA2C8D1-D61B-A24D-9DE3-A0336FCC367C}"/>
              </a:ext>
            </a:extLst>
          </p:cNvPr>
          <p:cNvSpPr>
            <a:spLocks noGrp="1"/>
          </p:cNvSpPr>
          <p:nvPr>
            <p:ph type="sldNum" sz="quarter" idx="12"/>
          </p:nvPr>
        </p:nvSpPr>
        <p:spPr/>
        <p:txBody>
          <a:bodyPr/>
          <a:lstStyle/>
          <a:p>
            <a:fld id="{9D195BCC-3514-4B1B-9C18-24F3D67EC549}" type="slidenum">
              <a:rPr lang="de-DE" smtClean="0"/>
              <a:t>3</a:t>
            </a:fld>
            <a:endParaRPr lang="de-DE"/>
          </a:p>
        </p:txBody>
      </p:sp>
      <p:sp>
        <p:nvSpPr>
          <p:cNvPr id="5" name="Text Placeholder 4">
            <a:extLst>
              <a:ext uri="{FF2B5EF4-FFF2-40B4-BE49-F238E27FC236}">
                <a16:creationId xmlns:a16="http://schemas.microsoft.com/office/drawing/2014/main" id="{1936062D-2642-1643-8BBE-BCA1CD7A9EB9}"/>
              </a:ext>
            </a:extLst>
          </p:cNvPr>
          <p:cNvSpPr>
            <a:spLocks noGrp="1"/>
          </p:cNvSpPr>
          <p:nvPr>
            <p:ph type="body" sz="quarter" idx="14"/>
          </p:nvPr>
        </p:nvSpPr>
        <p:spPr/>
        <p:txBody>
          <a:bodyPr/>
          <a:lstStyle/>
          <a:p>
            <a:r>
              <a:rPr lang="en-DE"/>
              <a:t>Eine der einfachsten Methoden: Proband*innen werden gebeten, Beispielsätze als "wahr" oder "falsch" einzuordnen...</a:t>
            </a:r>
          </a:p>
          <a:p>
            <a:endParaRPr lang="en-DE" sz="1200"/>
          </a:p>
          <a:p>
            <a:pPr marL="0" indent="0">
              <a:buNone/>
            </a:pPr>
            <a:r>
              <a:rPr lang="en-DE" i="1"/>
              <a:t>Einige Elefanten sind Insekten.</a:t>
            </a:r>
          </a:p>
          <a:p>
            <a:pPr marL="0" indent="0">
              <a:buNone/>
            </a:pPr>
            <a:r>
              <a:rPr lang="en-DE" i="1"/>
              <a:t>Einige Elefanten sind Säugetiere.</a:t>
            </a:r>
          </a:p>
          <a:p>
            <a:pPr marL="0" indent="0">
              <a:buNone/>
            </a:pPr>
            <a:endParaRPr lang="en-DE" i="1"/>
          </a:p>
          <a:p>
            <a:r>
              <a:rPr lang="en-DE"/>
              <a:t>... oder aus mehreren Paraphrasen die passende auszuwählen:</a:t>
            </a:r>
          </a:p>
          <a:p>
            <a:pPr marL="0" indent="0">
              <a:buNone/>
            </a:pPr>
            <a:endParaRPr lang="en-DE" sz="1600"/>
          </a:p>
          <a:p>
            <a:pPr marL="0" indent="0">
              <a:buNone/>
            </a:pPr>
            <a:r>
              <a:rPr lang="en-DE" i="1"/>
              <a:t>Jana hat drei Kinder.</a:t>
            </a:r>
          </a:p>
          <a:p>
            <a:pPr marL="0" indent="0">
              <a:buNone/>
            </a:pPr>
            <a:r>
              <a:rPr lang="en-DE"/>
              <a:t>a) Jana hat mindestens drei Kinder, b) Jana hat genau 3 Kinder</a:t>
            </a:r>
          </a:p>
        </p:txBody>
      </p:sp>
      <p:sp>
        <p:nvSpPr>
          <p:cNvPr id="6" name="Text Placeholder 5">
            <a:extLst>
              <a:ext uri="{FF2B5EF4-FFF2-40B4-BE49-F238E27FC236}">
                <a16:creationId xmlns:a16="http://schemas.microsoft.com/office/drawing/2014/main" id="{0C45FF36-6AC8-0B4D-AAED-9BA7436D793A}"/>
              </a:ext>
            </a:extLst>
          </p:cNvPr>
          <p:cNvSpPr>
            <a:spLocks noGrp="1"/>
          </p:cNvSpPr>
          <p:nvPr>
            <p:ph type="body" sz="quarter" idx="15"/>
          </p:nvPr>
        </p:nvSpPr>
        <p:spPr/>
        <p:txBody>
          <a:bodyPr/>
          <a:lstStyle/>
          <a:p>
            <a:r>
              <a:rPr lang="en-DE"/>
              <a:t>Implikatur</a:t>
            </a:r>
          </a:p>
        </p:txBody>
      </p:sp>
    </p:spTree>
    <p:extLst>
      <p:ext uri="{BB962C8B-B14F-4D97-AF65-F5344CB8AC3E}">
        <p14:creationId xmlns:p14="http://schemas.microsoft.com/office/powerpoint/2010/main" val="1271536472"/>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806" y="2282266"/>
            <a:ext cx="3862388" cy="1444819"/>
          </a:xfrm>
        </p:spPr>
      </p:pic>
      <p:sp>
        <p:nvSpPr>
          <p:cNvPr id="4" name="Foliennummernplatzhalter 3"/>
          <p:cNvSpPr>
            <a:spLocks noGrp="1"/>
          </p:cNvSpPr>
          <p:nvPr>
            <p:ph type="sldNum" sz="quarter" idx="12"/>
          </p:nvPr>
        </p:nvSpPr>
        <p:spPr/>
        <p:txBody>
          <a:bodyPr/>
          <a:lstStyle/>
          <a:p>
            <a:fld id="{499CFDCF-8BEE-4015-B066-F2216333A07F}" type="slidenum">
              <a:rPr lang="en-US" smtClean="0"/>
              <a:pPr/>
              <a:t>30</a:t>
            </a:fld>
            <a:endParaRPr lang="en-US"/>
          </a:p>
        </p:txBody>
      </p:sp>
    </p:spTree>
    <p:extLst>
      <p:ext uri="{BB962C8B-B14F-4D97-AF65-F5344CB8AC3E}">
        <p14:creationId xmlns:p14="http://schemas.microsoft.com/office/powerpoint/2010/main" val="923112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806" y="2282266"/>
            <a:ext cx="3862388" cy="1444819"/>
          </a:xfrm>
        </p:spPr>
      </p:pic>
      <p:sp>
        <p:nvSpPr>
          <p:cNvPr id="4" name="Foliennummernplatzhalter 3"/>
          <p:cNvSpPr>
            <a:spLocks noGrp="1"/>
          </p:cNvSpPr>
          <p:nvPr>
            <p:ph type="sldNum" sz="quarter" idx="12"/>
          </p:nvPr>
        </p:nvSpPr>
        <p:spPr/>
        <p:txBody>
          <a:bodyPr/>
          <a:lstStyle/>
          <a:p>
            <a:fld id="{499CFDCF-8BEE-4015-B066-F2216333A07F}" type="slidenum">
              <a:rPr lang="en-US" smtClean="0"/>
              <a:pPr/>
              <a:t>31</a:t>
            </a:fld>
            <a:endParaRPr lang="en-US"/>
          </a:p>
        </p:txBody>
      </p:sp>
    </p:spTree>
    <p:extLst>
      <p:ext uri="{BB962C8B-B14F-4D97-AF65-F5344CB8AC3E}">
        <p14:creationId xmlns:p14="http://schemas.microsoft.com/office/powerpoint/2010/main" val="3077389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t-EE" dirty="0"/>
              <a:t>Sprache</a:t>
            </a:r>
          </a:p>
        </p:txBody>
      </p:sp>
      <p:sp>
        <p:nvSpPr>
          <p:cNvPr id="3" name="Content Placeholder 2"/>
          <p:cNvSpPr>
            <a:spLocks noGrp="1"/>
          </p:cNvSpPr>
          <p:nvPr>
            <p:ph idx="1"/>
          </p:nvPr>
        </p:nvSpPr>
        <p:spPr/>
        <p:txBody>
          <a:bodyPr/>
          <a:lstStyle/>
          <a:p>
            <a:r>
              <a:rPr lang="et-EE" dirty="0"/>
              <a:t>Einfache Sprache mit nicht-obligatorischem Marker für Farbe in der 1. Generation</a:t>
            </a:r>
          </a:p>
        </p:txBody>
      </p:sp>
      <p:sp>
        <p:nvSpPr>
          <p:cNvPr id="4" name="Slide Number Placeholder 3"/>
          <p:cNvSpPr>
            <a:spLocks noGrp="1"/>
          </p:cNvSpPr>
          <p:nvPr>
            <p:ph type="sldNum" sz="quarter" idx="12"/>
          </p:nvPr>
        </p:nvSpPr>
        <p:spPr/>
        <p:txBody>
          <a:bodyPr/>
          <a:lstStyle/>
          <a:p>
            <a:fld id="{499CFDCF-8BEE-4015-B066-F2216333A07F}" type="slidenum">
              <a:rPr lang="en-US" smtClean="0"/>
              <a:pPr/>
              <a:t>32</a:t>
            </a:fld>
            <a:endParaRPr lang="en-US"/>
          </a:p>
        </p:txBody>
      </p:sp>
      <p:graphicFrame>
        <p:nvGraphicFramePr>
          <p:cNvPr id="5" name="Table 4"/>
          <p:cNvGraphicFramePr>
            <a:graphicFrameLocks noGrp="1"/>
          </p:cNvGraphicFramePr>
          <p:nvPr/>
        </p:nvGraphicFramePr>
        <p:xfrm>
          <a:off x="2743596" y="2146974"/>
          <a:ext cx="4577643" cy="1410120"/>
        </p:xfrm>
        <a:graphic>
          <a:graphicData uri="http://schemas.openxmlformats.org/drawingml/2006/table">
            <a:tbl>
              <a:tblPr firstRow="1" bandRow="1">
                <a:tableStyleId>{85BE263C-DBD7-4A20-BB59-AAB30ACAA65A}</a:tableStyleId>
              </a:tblPr>
              <a:tblGrid>
                <a:gridCol w="1525881">
                  <a:extLst>
                    <a:ext uri="{9D8B030D-6E8A-4147-A177-3AD203B41FA5}">
                      <a16:colId xmlns:a16="http://schemas.microsoft.com/office/drawing/2014/main" val="20000"/>
                    </a:ext>
                  </a:extLst>
                </a:gridCol>
                <a:gridCol w="1525881">
                  <a:extLst>
                    <a:ext uri="{9D8B030D-6E8A-4147-A177-3AD203B41FA5}">
                      <a16:colId xmlns:a16="http://schemas.microsoft.com/office/drawing/2014/main" val="20001"/>
                    </a:ext>
                  </a:extLst>
                </a:gridCol>
                <a:gridCol w="1525881">
                  <a:extLst>
                    <a:ext uri="{9D8B030D-6E8A-4147-A177-3AD203B41FA5}">
                      <a16:colId xmlns:a16="http://schemas.microsoft.com/office/drawing/2014/main" val="20002"/>
                    </a:ext>
                  </a:extLst>
                </a:gridCol>
              </a:tblGrid>
              <a:tr h="278473">
                <a:tc>
                  <a:txBody>
                    <a:bodyPr/>
                    <a:lstStyle/>
                    <a:p>
                      <a:r>
                        <a:rPr lang="et-EE" sz="1400" dirty="0"/>
                        <a:t>Kein Kontrast</a:t>
                      </a:r>
                    </a:p>
                  </a:txBody>
                  <a:tcPr marL="68665" marR="68665" marT="34332" marB="34332"/>
                </a:tc>
                <a:tc>
                  <a:txBody>
                    <a:bodyPr/>
                    <a:lstStyle/>
                    <a:p>
                      <a:r>
                        <a:rPr lang="et-EE" sz="1400" dirty="0"/>
                        <a:t>gelb</a:t>
                      </a:r>
                    </a:p>
                  </a:txBody>
                  <a:tcPr marL="68665" marR="68665" marT="34332" marB="34332"/>
                </a:tc>
                <a:tc>
                  <a:txBody>
                    <a:bodyPr/>
                    <a:lstStyle/>
                    <a:p>
                      <a:r>
                        <a:rPr lang="et-EE" sz="1400" dirty="0"/>
                        <a:t>blau</a:t>
                      </a:r>
                    </a:p>
                  </a:txBody>
                  <a:tcPr marL="68665" marR="68665" marT="34332" marB="34332"/>
                </a:tc>
                <a:extLst>
                  <a:ext uri="{0D108BD9-81ED-4DB2-BD59-A6C34878D82A}">
                    <a16:rowId xmlns:a16="http://schemas.microsoft.com/office/drawing/2014/main" val="10000"/>
                  </a:ext>
                </a:extLst>
              </a:tr>
              <a:tr h="278473">
                <a:tc>
                  <a:txBody>
                    <a:bodyPr/>
                    <a:lstStyle/>
                    <a:p>
                      <a:r>
                        <a:rPr lang="et-EE" sz="1400" dirty="0"/>
                        <a:t>meeb</a:t>
                      </a:r>
                    </a:p>
                  </a:txBody>
                  <a:tcPr marL="68665" marR="68665" marT="34332" marB="34332"/>
                </a:tc>
                <a:tc>
                  <a:txBody>
                    <a:bodyPr/>
                    <a:lstStyle/>
                    <a:p>
                      <a:r>
                        <a:rPr lang="et-EE" sz="1400" dirty="0"/>
                        <a:t>meeb li</a:t>
                      </a:r>
                    </a:p>
                  </a:txBody>
                  <a:tcPr marL="68665" marR="68665" marT="34332" marB="34332">
                    <a:solidFill>
                      <a:srgbClr val="FFFF00"/>
                    </a:solidFill>
                  </a:tcPr>
                </a:tc>
                <a:tc>
                  <a:txBody>
                    <a:bodyPr/>
                    <a:lstStyle/>
                    <a:p>
                      <a:r>
                        <a:rPr lang="et-EE" sz="1400" dirty="0"/>
                        <a:t>meeb pu</a:t>
                      </a:r>
                    </a:p>
                  </a:txBody>
                  <a:tcPr marL="68665" marR="68665" marT="34332" marB="34332">
                    <a:solidFill>
                      <a:schemeClr val="accent1"/>
                    </a:solidFill>
                  </a:tcPr>
                </a:tc>
                <a:extLst>
                  <a:ext uri="{0D108BD9-81ED-4DB2-BD59-A6C34878D82A}">
                    <a16:rowId xmlns:a16="http://schemas.microsoft.com/office/drawing/2014/main" val="10001"/>
                  </a:ext>
                </a:extLst>
              </a:tr>
              <a:tr h="278473">
                <a:tc>
                  <a:txBody>
                    <a:bodyPr/>
                    <a:lstStyle/>
                    <a:p>
                      <a:r>
                        <a:rPr lang="et-EE" sz="1400" dirty="0"/>
                        <a:t>fop</a:t>
                      </a:r>
                    </a:p>
                  </a:txBody>
                  <a:tcPr marL="68665" marR="68665" marT="34332" marB="34332"/>
                </a:tc>
                <a:tc>
                  <a:txBody>
                    <a:bodyPr/>
                    <a:lstStyle/>
                    <a:p>
                      <a:r>
                        <a:rPr lang="et-EE" sz="1400" dirty="0"/>
                        <a:t>fop</a:t>
                      </a:r>
                      <a:r>
                        <a:rPr lang="et-EE" sz="1400" baseline="0" dirty="0"/>
                        <a:t> li</a:t>
                      </a:r>
                      <a:endParaRPr lang="et-EE" sz="1400" dirty="0"/>
                    </a:p>
                  </a:txBody>
                  <a:tcPr marL="68665" marR="68665" marT="34332" marB="34332">
                    <a:solidFill>
                      <a:srgbClr val="FFFF00"/>
                    </a:solidFill>
                  </a:tcPr>
                </a:tc>
                <a:tc>
                  <a:txBody>
                    <a:bodyPr/>
                    <a:lstStyle/>
                    <a:p>
                      <a:r>
                        <a:rPr lang="et-EE" sz="1400" dirty="0"/>
                        <a:t>fop pu</a:t>
                      </a:r>
                    </a:p>
                  </a:txBody>
                  <a:tcPr marL="68665" marR="68665" marT="34332" marB="34332">
                    <a:solidFill>
                      <a:schemeClr val="accent1"/>
                    </a:solidFill>
                  </a:tcPr>
                </a:tc>
                <a:extLst>
                  <a:ext uri="{0D108BD9-81ED-4DB2-BD59-A6C34878D82A}">
                    <a16:rowId xmlns:a16="http://schemas.microsoft.com/office/drawing/2014/main" val="10002"/>
                  </a:ext>
                </a:extLst>
              </a:tr>
              <a:tr h="278473">
                <a:tc>
                  <a:txBody>
                    <a:bodyPr/>
                    <a:lstStyle/>
                    <a:p>
                      <a:r>
                        <a:rPr lang="et-EE" sz="1400" dirty="0"/>
                        <a:t>kur</a:t>
                      </a:r>
                    </a:p>
                  </a:txBody>
                  <a:tcPr marL="68665" marR="68665" marT="34332" marB="34332"/>
                </a:tc>
                <a:tc>
                  <a:txBody>
                    <a:bodyPr/>
                    <a:lstStyle/>
                    <a:p>
                      <a:r>
                        <a:rPr lang="et-EE" sz="1400" dirty="0"/>
                        <a:t>kur li</a:t>
                      </a:r>
                    </a:p>
                  </a:txBody>
                  <a:tcPr marL="68665" marR="68665" marT="34332" marB="34332">
                    <a:solidFill>
                      <a:srgbClr val="FFFF00"/>
                    </a:solidFill>
                  </a:tcPr>
                </a:tc>
                <a:tc>
                  <a:txBody>
                    <a:bodyPr/>
                    <a:lstStyle/>
                    <a:p>
                      <a:r>
                        <a:rPr lang="et-EE" sz="1400" dirty="0"/>
                        <a:t>kur pu</a:t>
                      </a:r>
                    </a:p>
                  </a:txBody>
                  <a:tcPr marL="68665" marR="68665" marT="34332" marB="34332">
                    <a:solidFill>
                      <a:schemeClr val="accent1"/>
                    </a:solidFill>
                  </a:tcPr>
                </a:tc>
                <a:extLst>
                  <a:ext uri="{0D108BD9-81ED-4DB2-BD59-A6C34878D82A}">
                    <a16:rowId xmlns:a16="http://schemas.microsoft.com/office/drawing/2014/main" val="10003"/>
                  </a:ext>
                </a:extLst>
              </a:tr>
              <a:tr h="278473">
                <a:tc>
                  <a:txBody>
                    <a:bodyPr/>
                    <a:lstStyle/>
                    <a:p>
                      <a:r>
                        <a:rPr lang="et-EE" sz="1400" dirty="0"/>
                        <a:t>yan</a:t>
                      </a:r>
                    </a:p>
                  </a:txBody>
                  <a:tcPr marL="68665" marR="68665" marT="34332" marB="34332"/>
                </a:tc>
                <a:tc>
                  <a:txBody>
                    <a:bodyPr/>
                    <a:lstStyle/>
                    <a:p>
                      <a:r>
                        <a:rPr lang="et-EE" sz="1400" dirty="0"/>
                        <a:t>yan li</a:t>
                      </a:r>
                    </a:p>
                  </a:txBody>
                  <a:tcPr marL="68665" marR="68665" marT="34332" marB="34332">
                    <a:solidFill>
                      <a:srgbClr val="FFFF00"/>
                    </a:solidFill>
                  </a:tcPr>
                </a:tc>
                <a:tc>
                  <a:txBody>
                    <a:bodyPr/>
                    <a:lstStyle/>
                    <a:p>
                      <a:r>
                        <a:rPr lang="et-EE" sz="1400" dirty="0"/>
                        <a:t>yan pu</a:t>
                      </a:r>
                    </a:p>
                  </a:txBody>
                  <a:tcPr marL="68665" marR="68665" marT="34332" marB="34332">
                    <a:solidFill>
                      <a:schemeClr val="accent1"/>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5045" y="2419439"/>
            <a:ext cx="495429" cy="22684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2634" y="2700996"/>
            <a:ext cx="349910" cy="32160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0407" y="3313720"/>
            <a:ext cx="340175" cy="27792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0185" y="3005959"/>
            <a:ext cx="480620" cy="34626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7255" y="2403451"/>
            <a:ext cx="565265" cy="25882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39345" y="2669838"/>
            <a:ext cx="365699" cy="336121"/>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05045" y="3313720"/>
            <a:ext cx="402168" cy="328568"/>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98944" y="3057275"/>
            <a:ext cx="426539" cy="307304"/>
          </a:xfrm>
          <a:prstGeom prst="rect">
            <a:avLst/>
          </a:prstGeom>
        </p:spPr>
      </p:pic>
    </p:spTree>
    <p:extLst>
      <p:ext uri="{BB962C8B-B14F-4D97-AF65-F5344CB8AC3E}">
        <p14:creationId xmlns:p14="http://schemas.microsoft.com/office/powerpoint/2010/main" val="2158896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Setup</a:t>
            </a:r>
          </a:p>
        </p:txBody>
      </p:sp>
      <p:sp>
        <p:nvSpPr>
          <p:cNvPr id="4" name="Foliennummernplatzhalter 3"/>
          <p:cNvSpPr>
            <a:spLocks noGrp="1"/>
          </p:cNvSpPr>
          <p:nvPr>
            <p:ph type="sldNum" sz="quarter" idx="12"/>
          </p:nvPr>
        </p:nvSpPr>
        <p:spPr/>
        <p:txBody>
          <a:bodyPr/>
          <a:lstStyle/>
          <a:p>
            <a:fld id="{499CFDCF-8BEE-4015-B066-F2216333A07F}" type="slidenum">
              <a:rPr lang="en-US" smtClean="0"/>
              <a:pPr/>
              <a:t>33</a:t>
            </a:fld>
            <a:endParaRPr lang="en-US"/>
          </a:p>
        </p:txBody>
      </p:sp>
      <p:grpSp>
        <p:nvGrpSpPr>
          <p:cNvPr id="11" name="Gruppieren 10"/>
          <p:cNvGrpSpPr/>
          <p:nvPr/>
        </p:nvGrpSpPr>
        <p:grpSpPr>
          <a:xfrm>
            <a:off x="1264652" y="1773838"/>
            <a:ext cx="2925878" cy="1404256"/>
            <a:chOff x="167640" y="2362200"/>
            <a:chExt cx="2804160" cy="1870033"/>
          </a:xfrm>
        </p:grpSpPr>
        <p:sp>
          <p:nvSpPr>
            <p:cNvPr id="3" name="Gestreifter Pfeil nach rechts 2"/>
            <p:cNvSpPr/>
            <p:nvPr/>
          </p:nvSpPr>
          <p:spPr>
            <a:xfrm>
              <a:off x="167640" y="2362200"/>
              <a:ext cx="2804160" cy="1661160"/>
            </a:xfrm>
            <a:prstGeom prst="strip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14" b="1"/>
                <a:t>Lernphase</a:t>
              </a:r>
            </a:p>
          </p:txBody>
        </p:sp>
        <p:sp>
          <p:nvSpPr>
            <p:cNvPr id="8" name="Textfeld 7"/>
            <p:cNvSpPr txBox="1"/>
            <p:nvPr/>
          </p:nvSpPr>
          <p:spPr>
            <a:xfrm>
              <a:off x="167640" y="3901440"/>
              <a:ext cx="2606040" cy="330793"/>
            </a:xfrm>
            <a:prstGeom prst="rect">
              <a:avLst/>
            </a:prstGeom>
            <a:noFill/>
          </p:spPr>
          <p:txBody>
            <a:bodyPr wrap="square" rtlCol="0">
              <a:spAutoFit/>
            </a:bodyPr>
            <a:lstStyle/>
            <a:p>
              <a:pPr algn="ctr"/>
              <a:r>
                <a:rPr lang="en-US" sz="1014"/>
                <a:t>32 Trials</a:t>
              </a:r>
            </a:p>
          </p:txBody>
        </p:sp>
      </p:grpSp>
    </p:spTree>
    <p:extLst>
      <p:ext uri="{BB962C8B-B14F-4D97-AF65-F5344CB8AC3E}">
        <p14:creationId xmlns:p14="http://schemas.microsoft.com/office/powerpoint/2010/main" val="303067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4" name="Foliennummernplatzhalter 3"/>
          <p:cNvSpPr>
            <a:spLocks noGrp="1"/>
          </p:cNvSpPr>
          <p:nvPr>
            <p:ph type="sldNum" sz="quarter" idx="12"/>
          </p:nvPr>
        </p:nvSpPr>
        <p:spPr/>
        <p:txBody>
          <a:bodyPr/>
          <a:lstStyle/>
          <a:p>
            <a:fld id="{499CFDCF-8BEE-4015-B066-F2216333A07F}" type="slidenum">
              <a:rPr lang="en-US" smtClean="0"/>
              <a:pPr/>
              <a:t>34</a:t>
            </a:fld>
            <a:endParaRPr lang="en-US"/>
          </a:p>
        </p:txBody>
      </p:sp>
      <p:pic>
        <p:nvPicPr>
          <p:cNvPr id="9" name="ScreenCapture_04.09.2015 14.49.49">
            <a:hlinkClick r:id="" action="ppaction://media"/>
          </p:cNvPr>
          <p:cNvPicPr>
            <a:picLocks noGrp="1" noChangeAspect="1"/>
          </p:cNvPicPr>
          <p:nvPr>
            <p:ph idx="1"/>
            <a:videoFile r:link="rId1"/>
            <p:extLst>
              <p:ext uri="{DAA4B4D4-6D71-4841-9C94-3DE7FCFB9230}">
                <p14:media xmlns:p14="http://schemas.microsoft.com/office/powerpoint/2010/main" r:embed="rId2">
                  <p14:trim end="22918"/>
                </p14:media>
              </p:ext>
            </p:extLst>
          </p:nvPr>
        </p:nvPicPr>
        <p:blipFill>
          <a:blip r:embed="rId4"/>
          <a:stretch>
            <a:fillRect/>
          </a:stretch>
        </p:blipFill>
        <p:spPr>
          <a:xfrm>
            <a:off x="2068601" y="771882"/>
            <a:ext cx="5006799" cy="3267533"/>
          </a:xfrm>
        </p:spPr>
      </p:pic>
    </p:spTree>
    <p:extLst>
      <p:ext uri="{BB962C8B-B14F-4D97-AF65-F5344CB8AC3E}">
        <p14:creationId xmlns:p14="http://schemas.microsoft.com/office/powerpoint/2010/main" val="98414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3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Setup</a:t>
            </a:r>
          </a:p>
        </p:txBody>
      </p:sp>
      <p:sp>
        <p:nvSpPr>
          <p:cNvPr id="4" name="Foliennummernplatzhalter 3"/>
          <p:cNvSpPr>
            <a:spLocks noGrp="1"/>
          </p:cNvSpPr>
          <p:nvPr>
            <p:ph type="sldNum" sz="quarter" idx="12"/>
          </p:nvPr>
        </p:nvSpPr>
        <p:spPr/>
        <p:txBody>
          <a:bodyPr/>
          <a:lstStyle/>
          <a:p>
            <a:fld id="{499CFDCF-8BEE-4015-B066-F2216333A07F}" type="slidenum">
              <a:rPr lang="en-US" smtClean="0"/>
              <a:pPr/>
              <a:t>35</a:t>
            </a:fld>
            <a:endParaRPr lang="en-US"/>
          </a:p>
        </p:txBody>
      </p:sp>
      <p:sp>
        <p:nvSpPr>
          <p:cNvPr id="7" name="Abgerundetes Rechteck 6"/>
          <p:cNvSpPr/>
          <p:nvPr/>
        </p:nvSpPr>
        <p:spPr>
          <a:xfrm>
            <a:off x="6056873" y="3547675"/>
            <a:ext cx="1544955" cy="8697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14" b="1"/>
              <a:t>+</a:t>
            </a:r>
          </a:p>
          <a:p>
            <a:pPr algn="ctr"/>
            <a:r>
              <a:rPr lang="en-US" sz="1014" b="1"/>
              <a:t>Fragebogen</a:t>
            </a:r>
          </a:p>
        </p:txBody>
      </p:sp>
      <p:grpSp>
        <p:nvGrpSpPr>
          <p:cNvPr id="11" name="Gruppieren 10"/>
          <p:cNvGrpSpPr/>
          <p:nvPr/>
        </p:nvGrpSpPr>
        <p:grpSpPr>
          <a:xfrm>
            <a:off x="1264652" y="1773838"/>
            <a:ext cx="2925878" cy="1404256"/>
            <a:chOff x="167640" y="2362200"/>
            <a:chExt cx="2804160" cy="1870033"/>
          </a:xfrm>
        </p:grpSpPr>
        <p:sp>
          <p:nvSpPr>
            <p:cNvPr id="3" name="Gestreifter Pfeil nach rechts 2"/>
            <p:cNvSpPr/>
            <p:nvPr/>
          </p:nvSpPr>
          <p:spPr>
            <a:xfrm>
              <a:off x="167640" y="2362200"/>
              <a:ext cx="2804160" cy="1661160"/>
            </a:xfrm>
            <a:prstGeom prst="strip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14" b="1"/>
                <a:t>Lernphase</a:t>
              </a:r>
            </a:p>
          </p:txBody>
        </p:sp>
        <p:sp>
          <p:nvSpPr>
            <p:cNvPr id="8" name="Textfeld 7"/>
            <p:cNvSpPr txBox="1"/>
            <p:nvPr/>
          </p:nvSpPr>
          <p:spPr>
            <a:xfrm>
              <a:off x="167640" y="3901440"/>
              <a:ext cx="2606040" cy="330793"/>
            </a:xfrm>
            <a:prstGeom prst="rect">
              <a:avLst/>
            </a:prstGeom>
            <a:noFill/>
          </p:spPr>
          <p:txBody>
            <a:bodyPr wrap="square" rtlCol="0">
              <a:spAutoFit/>
            </a:bodyPr>
            <a:lstStyle/>
            <a:p>
              <a:pPr algn="ctr"/>
              <a:r>
                <a:rPr lang="en-US" sz="1014"/>
                <a:t>32 Trials</a:t>
              </a:r>
            </a:p>
          </p:txBody>
        </p:sp>
      </p:grpSp>
      <p:grpSp>
        <p:nvGrpSpPr>
          <p:cNvPr id="13" name="Gruppieren 12"/>
          <p:cNvGrpSpPr/>
          <p:nvPr/>
        </p:nvGrpSpPr>
        <p:grpSpPr>
          <a:xfrm>
            <a:off x="4615597" y="1773838"/>
            <a:ext cx="3183643" cy="1415700"/>
            <a:chOff x="5958840" y="2362200"/>
            <a:chExt cx="2910840" cy="1885273"/>
          </a:xfrm>
        </p:grpSpPr>
        <p:sp>
          <p:nvSpPr>
            <p:cNvPr id="6" name="Gestreifter Pfeil nach rechts 5"/>
            <p:cNvSpPr/>
            <p:nvPr/>
          </p:nvSpPr>
          <p:spPr>
            <a:xfrm>
              <a:off x="6065520" y="2362200"/>
              <a:ext cx="2804160" cy="1661160"/>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14" b="1"/>
                <a:t>Kommunikationsphase</a:t>
              </a:r>
            </a:p>
          </p:txBody>
        </p:sp>
        <p:sp>
          <p:nvSpPr>
            <p:cNvPr id="10" name="Textfeld 9"/>
            <p:cNvSpPr txBox="1"/>
            <p:nvPr/>
          </p:nvSpPr>
          <p:spPr>
            <a:xfrm>
              <a:off x="5958840" y="3916680"/>
              <a:ext cx="2606040" cy="330793"/>
            </a:xfrm>
            <a:prstGeom prst="rect">
              <a:avLst/>
            </a:prstGeom>
            <a:noFill/>
          </p:spPr>
          <p:txBody>
            <a:bodyPr wrap="square" rtlCol="0">
              <a:spAutoFit/>
            </a:bodyPr>
            <a:lstStyle/>
            <a:p>
              <a:pPr algn="ctr"/>
              <a:r>
                <a:rPr lang="en-US" sz="1014"/>
                <a:t>32 Trials</a:t>
              </a:r>
            </a:p>
          </p:txBody>
        </p:sp>
      </p:grpSp>
    </p:spTree>
    <p:extLst>
      <p:ext uri="{BB962C8B-B14F-4D97-AF65-F5344CB8AC3E}">
        <p14:creationId xmlns:p14="http://schemas.microsoft.com/office/powerpoint/2010/main" val="187174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499CFDCF-8BEE-4015-B066-F2216333A07F}" type="slidenum">
              <a:rPr lang="en-US" smtClean="0"/>
              <a:pPr/>
              <a:t>36</a:t>
            </a:fld>
            <a:endParaRPr lang="en-US"/>
          </a:p>
        </p:txBody>
      </p:sp>
      <p:pic>
        <p:nvPicPr>
          <p:cNvPr id="3" name="Video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12241" y="710844"/>
            <a:ext cx="4923140" cy="3525469"/>
          </a:xfrm>
          <a:prstGeom prst="rect">
            <a:avLst/>
          </a:prstGeom>
        </p:spPr>
      </p:pic>
    </p:spTree>
    <p:extLst>
      <p:ext uri="{BB962C8B-B14F-4D97-AF65-F5344CB8AC3E}">
        <p14:creationId xmlns:p14="http://schemas.microsoft.com/office/powerpoint/2010/main" val="183027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Ergebnisse</a:t>
            </a:r>
          </a:p>
        </p:txBody>
      </p:sp>
      <p:sp>
        <p:nvSpPr>
          <p:cNvPr id="4" name="Foliennummernplatzhalter 3"/>
          <p:cNvSpPr>
            <a:spLocks noGrp="1"/>
          </p:cNvSpPr>
          <p:nvPr>
            <p:ph type="sldNum" sz="quarter" idx="12"/>
          </p:nvPr>
        </p:nvSpPr>
        <p:spPr/>
        <p:txBody>
          <a:bodyPr/>
          <a:lstStyle/>
          <a:p>
            <a:fld id="{499CFDCF-8BEE-4015-B066-F2216333A07F}" type="slidenum">
              <a:rPr lang="en-US" smtClean="0"/>
              <a:pPr/>
              <a:t>37</a:t>
            </a:fld>
            <a:endParaRPr lang="en-US"/>
          </a:p>
        </p:txBody>
      </p:sp>
      <p:graphicFrame>
        <p:nvGraphicFramePr>
          <p:cNvPr id="5" name="Tabelle 4"/>
          <p:cNvGraphicFramePr>
            <a:graphicFrameLocks noGrp="1"/>
          </p:cNvGraphicFramePr>
          <p:nvPr/>
        </p:nvGraphicFramePr>
        <p:xfrm>
          <a:off x="2204261" y="1819107"/>
          <a:ext cx="4721424" cy="1270248"/>
        </p:xfrm>
        <a:graphic>
          <a:graphicData uri="http://schemas.openxmlformats.org/drawingml/2006/table">
            <a:tbl>
              <a:tblPr firstCol="1" bandRow="1">
                <a:tableStyleId>{5C22544A-7EE6-4342-B048-85BDC9FD1C3A}</a:tableStyleId>
              </a:tblPr>
              <a:tblGrid>
                <a:gridCol w="858902">
                  <a:extLst>
                    <a:ext uri="{9D8B030D-6E8A-4147-A177-3AD203B41FA5}">
                      <a16:colId xmlns:a16="http://schemas.microsoft.com/office/drawing/2014/main" val="20000"/>
                    </a:ext>
                  </a:extLst>
                </a:gridCol>
                <a:gridCol w="858902">
                  <a:extLst>
                    <a:ext uri="{9D8B030D-6E8A-4147-A177-3AD203B41FA5}">
                      <a16:colId xmlns:a16="http://schemas.microsoft.com/office/drawing/2014/main" val="20001"/>
                    </a:ext>
                  </a:extLst>
                </a:gridCol>
                <a:gridCol w="858902">
                  <a:extLst>
                    <a:ext uri="{9D8B030D-6E8A-4147-A177-3AD203B41FA5}">
                      <a16:colId xmlns:a16="http://schemas.microsoft.com/office/drawing/2014/main" val="20002"/>
                    </a:ext>
                  </a:extLst>
                </a:gridCol>
                <a:gridCol w="858902">
                  <a:extLst>
                    <a:ext uri="{9D8B030D-6E8A-4147-A177-3AD203B41FA5}">
                      <a16:colId xmlns:a16="http://schemas.microsoft.com/office/drawing/2014/main" val="20003"/>
                    </a:ext>
                  </a:extLst>
                </a:gridCol>
                <a:gridCol w="770229">
                  <a:extLst>
                    <a:ext uri="{9D8B030D-6E8A-4147-A177-3AD203B41FA5}">
                      <a16:colId xmlns:a16="http://schemas.microsoft.com/office/drawing/2014/main" val="20004"/>
                    </a:ext>
                  </a:extLst>
                </a:gridCol>
                <a:gridCol w="515587">
                  <a:extLst>
                    <a:ext uri="{9D8B030D-6E8A-4147-A177-3AD203B41FA5}">
                      <a16:colId xmlns:a16="http://schemas.microsoft.com/office/drawing/2014/main" val="20005"/>
                    </a:ext>
                  </a:extLst>
                </a:gridCol>
              </a:tblGrid>
              <a:tr h="434829">
                <a:tc>
                  <a:txBody>
                    <a:bodyPr/>
                    <a:lstStyle/>
                    <a:p>
                      <a:pPr>
                        <a:lnSpc>
                          <a:spcPct val="107000"/>
                        </a:lnSpc>
                        <a:spcAft>
                          <a:spcPts val="2700"/>
                        </a:spcAft>
                      </a:pPr>
                      <a:r>
                        <a:rPr lang="en-US" sz="1200" b="0" baseline="0">
                          <a:effectLst/>
                          <a:latin typeface="+mj-lt"/>
                          <a:ea typeface="Calibri" panose="020F0502020204030204" pitchFamily="34" charset="0"/>
                          <a:cs typeface="Times New Roman" panose="02020603050405020304" pitchFamily="18" charset="0"/>
                        </a:rPr>
                        <a:t>meeb</a:t>
                      </a: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meeb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meeb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meeb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meeb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meeb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0"/>
                  </a:ext>
                </a:extLst>
              </a:tr>
              <a:tr h="278473">
                <a:tc>
                  <a:txBody>
                    <a:bodyPr/>
                    <a:lstStyle/>
                    <a:p>
                      <a:pPr>
                        <a:lnSpc>
                          <a:spcPct val="107000"/>
                        </a:lnSpc>
                        <a:spcAft>
                          <a:spcPts val="2700"/>
                        </a:spcAft>
                      </a:pPr>
                      <a:r>
                        <a:rPr lang="en-US" sz="1200" b="0" baseline="0">
                          <a:effectLst/>
                          <a:latin typeface="+mj-lt"/>
                          <a:ea typeface="Calibri" panose="020F0502020204030204" pitchFamily="34" charset="0"/>
                          <a:cs typeface="Times New Roman" panose="02020603050405020304" pitchFamily="18" charset="0"/>
                        </a:rPr>
                        <a:t>fop</a:t>
                      </a: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fop</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fop pu</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fop pu</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fop pu</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fup pu</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1"/>
                  </a:ext>
                </a:extLst>
              </a:tr>
              <a:tr h="278473">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kur</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kur</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kur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kur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kur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kur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2"/>
                  </a:ext>
                </a:extLst>
              </a:tr>
              <a:tr h="278473">
                <a:tc>
                  <a:txBody>
                    <a:bodyPr/>
                    <a:lstStyle/>
                    <a:p>
                      <a:pPr>
                        <a:lnSpc>
                          <a:spcPct val="107000"/>
                        </a:lnSpc>
                        <a:spcAft>
                          <a:spcPts val="2700"/>
                        </a:spcAft>
                      </a:pPr>
                      <a:r>
                        <a:rPr lang="en-US" sz="1200" b="0" baseline="0">
                          <a:effectLst/>
                          <a:latin typeface="+mj-lt"/>
                          <a:ea typeface="Calibri" panose="020F0502020204030204" pitchFamily="34" charset="0"/>
                          <a:cs typeface="Times New Roman" panose="02020603050405020304" pitchFamily="18" charset="0"/>
                        </a:rPr>
                        <a:t>yan</a:t>
                      </a: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ari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ari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ari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ari li</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b="0" dirty="0">
                          <a:effectLst/>
                          <a:latin typeface="+mj-lt"/>
                          <a:ea typeface="Times New Roman" panose="02020603050405020304" pitchFamily="18" charset="0"/>
                          <a:cs typeface="Times New Roman" panose="02020603050405020304" pitchFamily="18" charset="0"/>
                        </a:rPr>
                        <a:t>ari li</a:t>
                      </a:r>
                      <a:endParaRPr lang="en-US" sz="1200" b="0" dirty="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3"/>
                  </a:ext>
                </a:extLst>
              </a:tr>
            </a:tbl>
          </a:graphicData>
        </a:graphic>
      </p:graphicFrame>
      <p:sp>
        <p:nvSpPr>
          <p:cNvPr id="3" name="TextBox 2"/>
          <p:cNvSpPr txBox="1"/>
          <p:nvPr/>
        </p:nvSpPr>
        <p:spPr>
          <a:xfrm>
            <a:off x="2226838" y="3602254"/>
            <a:ext cx="2933816" cy="248401"/>
          </a:xfrm>
          <a:prstGeom prst="rect">
            <a:avLst/>
          </a:prstGeom>
          <a:noFill/>
        </p:spPr>
        <p:txBody>
          <a:bodyPr wrap="none" rtlCol="0">
            <a:spAutoFit/>
          </a:bodyPr>
          <a:lstStyle/>
          <a:p>
            <a:r>
              <a:rPr lang="en-GB" sz="1014" dirty="0"/>
              <a:t>Kette aus der Kondition mit komplexem Kontext</a:t>
            </a:r>
            <a:endParaRPr lang="de-DE" sz="1014" dirty="0"/>
          </a:p>
        </p:txBody>
      </p:sp>
      <p:sp>
        <p:nvSpPr>
          <p:cNvPr id="6" name="Rectangle 5"/>
          <p:cNvSpPr/>
          <p:nvPr/>
        </p:nvSpPr>
        <p:spPr>
          <a:xfrm>
            <a:off x="3040251" y="1447241"/>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7" name="Rectangle 6"/>
          <p:cNvSpPr/>
          <p:nvPr/>
        </p:nvSpPr>
        <p:spPr>
          <a:xfrm>
            <a:off x="3895918" y="1495741"/>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8" name="Rectangle 7"/>
          <p:cNvSpPr/>
          <p:nvPr/>
        </p:nvSpPr>
        <p:spPr>
          <a:xfrm>
            <a:off x="4751585" y="1608820"/>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9" name="Rectangle 8"/>
          <p:cNvSpPr/>
          <p:nvPr/>
        </p:nvSpPr>
        <p:spPr>
          <a:xfrm>
            <a:off x="5521642" y="1495741"/>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10" name="Rectangle 9"/>
          <p:cNvSpPr/>
          <p:nvPr/>
        </p:nvSpPr>
        <p:spPr>
          <a:xfrm>
            <a:off x="6377309" y="1608820"/>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Tree>
    <p:extLst>
      <p:ext uri="{BB962C8B-B14F-4D97-AF65-F5344CB8AC3E}">
        <p14:creationId xmlns:p14="http://schemas.microsoft.com/office/powerpoint/2010/main" val="15021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Ergebnisse</a:t>
            </a:r>
          </a:p>
        </p:txBody>
      </p:sp>
      <p:sp>
        <p:nvSpPr>
          <p:cNvPr id="4" name="Foliennummernplatzhalter 3"/>
          <p:cNvSpPr>
            <a:spLocks noGrp="1"/>
          </p:cNvSpPr>
          <p:nvPr>
            <p:ph type="sldNum" sz="quarter" idx="12"/>
          </p:nvPr>
        </p:nvSpPr>
        <p:spPr/>
        <p:txBody>
          <a:bodyPr/>
          <a:lstStyle/>
          <a:p>
            <a:fld id="{499CFDCF-8BEE-4015-B066-F2216333A07F}" type="slidenum">
              <a:rPr lang="en-US" smtClean="0"/>
              <a:pPr/>
              <a:t>38</a:t>
            </a:fld>
            <a:endParaRPr lang="en-US"/>
          </a:p>
        </p:txBody>
      </p:sp>
      <p:graphicFrame>
        <p:nvGraphicFramePr>
          <p:cNvPr id="5" name="Tabelle 4"/>
          <p:cNvGraphicFramePr>
            <a:graphicFrameLocks noGrp="1"/>
          </p:cNvGraphicFramePr>
          <p:nvPr/>
        </p:nvGraphicFramePr>
        <p:xfrm>
          <a:off x="2147041" y="1819107"/>
          <a:ext cx="4956972" cy="1113892"/>
        </p:xfrm>
        <a:graphic>
          <a:graphicData uri="http://schemas.openxmlformats.org/drawingml/2006/table">
            <a:tbl>
              <a:tblPr firstCol="1" bandRow="1">
                <a:tableStyleId>{5C22544A-7EE6-4342-B048-85BDC9FD1C3A}</a:tableStyleId>
              </a:tblPr>
              <a:tblGrid>
                <a:gridCol w="826162">
                  <a:extLst>
                    <a:ext uri="{9D8B030D-6E8A-4147-A177-3AD203B41FA5}">
                      <a16:colId xmlns:a16="http://schemas.microsoft.com/office/drawing/2014/main" val="20000"/>
                    </a:ext>
                  </a:extLst>
                </a:gridCol>
                <a:gridCol w="826162">
                  <a:extLst>
                    <a:ext uri="{9D8B030D-6E8A-4147-A177-3AD203B41FA5}">
                      <a16:colId xmlns:a16="http://schemas.microsoft.com/office/drawing/2014/main" val="20001"/>
                    </a:ext>
                  </a:extLst>
                </a:gridCol>
                <a:gridCol w="826162">
                  <a:extLst>
                    <a:ext uri="{9D8B030D-6E8A-4147-A177-3AD203B41FA5}">
                      <a16:colId xmlns:a16="http://schemas.microsoft.com/office/drawing/2014/main" val="20002"/>
                    </a:ext>
                  </a:extLst>
                </a:gridCol>
                <a:gridCol w="826162">
                  <a:extLst>
                    <a:ext uri="{9D8B030D-6E8A-4147-A177-3AD203B41FA5}">
                      <a16:colId xmlns:a16="http://schemas.microsoft.com/office/drawing/2014/main" val="20003"/>
                    </a:ext>
                  </a:extLst>
                </a:gridCol>
                <a:gridCol w="826162">
                  <a:extLst>
                    <a:ext uri="{9D8B030D-6E8A-4147-A177-3AD203B41FA5}">
                      <a16:colId xmlns:a16="http://schemas.microsoft.com/office/drawing/2014/main" val="20004"/>
                    </a:ext>
                  </a:extLst>
                </a:gridCol>
                <a:gridCol w="826162">
                  <a:extLst>
                    <a:ext uri="{9D8B030D-6E8A-4147-A177-3AD203B41FA5}">
                      <a16:colId xmlns:a16="http://schemas.microsoft.com/office/drawing/2014/main" val="20005"/>
                    </a:ext>
                  </a:extLst>
                </a:gridCol>
              </a:tblGrid>
              <a:tr h="278473">
                <a:tc>
                  <a:txBody>
                    <a:bodyPr/>
                    <a:lstStyle/>
                    <a:p>
                      <a:pPr>
                        <a:lnSpc>
                          <a:spcPct val="107000"/>
                        </a:lnSpc>
                        <a:spcAft>
                          <a:spcPts val="2700"/>
                        </a:spcAft>
                      </a:pPr>
                      <a:r>
                        <a:rPr lang="en-US" sz="1200" b="0" baseline="0">
                          <a:effectLst/>
                          <a:latin typeface="+mj-lt"/>
                          <a:ea typeface="Calibri" panose="020F0502020204030204" pitchFamily="34" charset="0"/>
                          <a:cs typeface="Times New Roman" panose="02020603050405020304" pitchFamily="18" charset="0"/>
                        </a:rPr>
                        <a:t>meeb</a:t>
                      </a: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meep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meep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meep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meep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meep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0"/>
                  </a:ext>
                </a:extLst>
              </a:tr>
              <a:tr h="278473">
                <a:tc>
                  <a:txBody>
                    <a:bodyPr/>
                    <a:lstStyle/>
                    <a:p>
                      <a:pPr>
                        <a:lnSpc>
                          <a:spcPct val="107000"/>
                        </a:lnSpc>
                        <a:spcAft>
                          <a:spcPts val="2700"/>
                        </a:spcAft>
                      </a:pPr>
                      <a:r>
                        <a:rPr lang="en-US" sz="1200" b="0" baseline="0">
                          <a:effectLst/>
                          <a:latin typeface="+mj-lt"/>
                          <a:ea typeface="Calibri" panose="020F0502020204030204" pitchFamily="34" charset="0"/>
                          <a:cs typeface="Times New Roman" panose="02020603050405020304" pitchFamily="18" charset="0"/>
                        </a:rPr>
                        <a:t>fop</a:t>
                      </a: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fup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fup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fup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fup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fup</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1"/>
                  </a:ext>
                </a:extLst>
              </a:tr>
              <a:tr h="278473">
                <a:tc>
                  <a:txBody>
                    <a:bodyPr/>
                    <a:lstStyle/>
                    <a:p>
                      <a:pPr>
                        <a:lnSpc>
                          <a:spcPct val="107000"/>
                        </a:lnSpc>
                        <a:spcAft>
                          <a:spcPts val="2700"/>
                        </a:spcAft>
                      </a:pPr>
                      <a:r>
                        <a:rPr lang="et-EE" sz="1200" b="0">
                          <a:effectLst/>
                          <a:latin typeface="+mj-lt"/>
                          <a:ea typeface="Times New Roman" panose="02020603050405020304" pitchFamily="18" charset="0"/>
                          <a:cs typeface="Times New Roman" panose="02020603050405020304" pitchFamily="18" charset="0"/>
                        </a:rPr>
                        <a:t>kur</a:t>
                      </a:r>
                      <a:endParaRPr lang="en-US" sz="12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kur</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kur</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kur</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kur</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kur</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2"/>
                  </a:ext>
                </a:extLst>
              </a:tr>
              <a:tr h="278473">
                <a:tc>
                  <a:txBody>
                    <a:bodyPr/>
                    <a:lstStyle/>
                    <a:p>
                      <a:pPr>
                        <a:lnSpc>
                          <a:spcPct val="107000"/>
                        </a:lnSpc>
                        <a:spcAft>
                          <a:spcPts val="2700"/>
                        </a:spcAft>
                      </a:pPr>
                      <a:r>
                        <a:rPr lang="en-US" sz="1200" b="0" baseline="0">
                          <a:effectLst/>
                          <a:latin typeface="+mj-lt"/>
                          <a:ea typeface="Calibri" panose="020F0502020204030204" pitchFamily="34" charset="0"/>
                          <a:cs typeface="Times New Roman" panose="02020603050405020304" pitchFamily="18" charset="0"/>
                        </a:rPr>
                        <a:t>yan</a:t>
                      </a: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yan</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yan</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yan</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yan</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200">
                          <a:effectLst/>
                          <a:latin typeface="+mj-lt"/>
                          <a:ea typeface="Times New Roman" panose="02020603050405020304" pitchFamily="18" charset="0"/>
                          <a:cs typeface="Times New Roman" panose="02020603050405020304" pitchFamily="18" charset="0"/>
                        </a:rPr>
                        <a:t>yan</a:t>
                      </a:r>
                      <a:endParaRPr lang="en-US" sz="120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3"/>
                  </a:ext>
                </a:extLst>
              </a:tr>
            </a:tbl>
          </a:graphicData>
        </a:graphic>
      </p:graphicFrame>
      <p:sp>
        <p:nvSpPr>
          <p:cNvPr id="6" name="TextBox 5"/>
          <p:cNvSpPr txBox="1"/>
          <p:nvPr/>
        </p:nvSpPr>
        <p:spPr>
          <a:xfrm>
            <a:off x="2226838" y="3602254"/>
            <a:ext cx="2868093" cy="248401"/>
          </a:xfrm>
          <a:prstGeom prst="rect">
            <a:avLst/>
          </a:prstGeom>
          <a:noFill/>
        </p:spPr>
        <p:txBody>
          <a:bodyPr wrap="none" rtlCol="0">
            <a:spAutoFit/>
          </a:bodyPr>
          <a:lstStyle/>
          <a:p>
            <a:r>
              <a:rPr lang="en-GB" sz="1014" dirty="0"/>
              <a:t>Kette aus der Kondition mit einfachem Kontext</a:t>
            </a:r>
          </a:p>
        </p:txBody>
      </p:sp>
      <p:sp>
        <p:nvSpPr>
          <p:cNvPr id="12" name="Rectangle 11"/>
          <p:cNvSpPr/>
          <p:nvPr/>
        </p:nvSpPr>
        <p:spPr>
          <a:xfrm>
            <a:off x="2945177" y="1414951"/>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13" name="Rectangle 12"/>
          <p:cNvSpPr/>
          <p:nvPr/>
        </p:nvSpPr>
        <p:spPr>
          <a:xfrm>
            <a:off x="3800844" y="1463452"/>
            <a:ext cx="770056"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14" name="Rectangle 13"/>
          <p:cNvSpPr/>
          <p:nvPr/>
        </p:nvSpPr>
        <p:spPr>
          <a:xfrm>
            <a:off x="4570901" y="1576530"/>
            <a:ext cx="941278"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15" name="Rectangle 14"/>
          <p:cNvSpPr/>
          <p:nvPr/>
        </p:nvSpPr>
        <p:spPr>
          <a:xfrm>
            <a:off x="5426568" y="1463452"/>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16" name="Rectangle 15"/>
          <p:cNvSpPr/>
          <p:nvPr/>
        </p:nvSpPr>
        <p:spPr>
          <a:xfrm>
            <a:off x="6282235" y="1576530"/>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Tree>
    <p:extLst>
      <p:ext uri="{BB962C8B-B14F-4D97-AF65-F5344CB8AC3E}">
        <p14:creationId xmlns:p14="http://schemas.microsoft.com/office/powerpoint/2010/main" val="401492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Ergebnisse</a:t>
            </a:r>
          </a:p>
        </p:txBody>
      </p:sp>
      <p:sp>
        <p:nvSpPr>
          <p:cNvPr id="4" name="Foliennummernplatzhalter 3"/>
          <p:cNvSpPr>
            <a:spLocks noGrp="1"/>
          </p:cNvSpPr>
          <p:nvPr>
            <p:ph type="sldNum" sz="quarter" idx="12"/>
          </p:nvPr>
        </p:nvSpPr>
        <p:spPr/>
        <p:txBody>
          <a:bodyPr/>
          <a:lstStyle/>
          <a:p>
            <a:fld id="{499CFDCF-8BEE-4015-B066-F2216333A07F}" type="slidenum">
              <a:rPr lang="en-US" smtClean="0"/>
              <a:pPr/>
              <a:t>39</a:t>
            </a:fld>
            <a:endParaRPr lang="en-US"/>
          </a:p>
        </p:txBody>
      </p:sp>
      <p:graphicFrame>
        <p:nvGraphicFramePr>
          <p:cNvPr id="5" name="Tabelle 4"/>
          <p:cNvGraphicFramePr>
            <a:graphicFrameLocks noGrp="1"/>
          </p:cNvGraphicFramePr>
          <p:nvPr/>
        </p:nvGraphicFramePr>
        <p:xfrm>
          <a:off x="2211287" y="1796426"/>
          <a:ext cx="4721424" cy="1421455"/>
        </p:xfrm>
        <a:graphic>
          <a:graphicData uri="http://schemas.openxmlformats.org/drawingml/2006/table">
            <a:tbl>
              <a:tblPr firstCol="1" bandRow="1">
                <a:tableStyleId>{5C22544A-7EE6-4342-B048-85BDC9FD1C3A}</a:tableStyleId>
              </a:tblPr>
              <a:tblGrid>
                <a:gridCol w="858902">
                  <a:extLst>
                    <a:ext uri="{9D8B030D-6E8A-4147-A177-3AD203B41FA5}">
                      <a16:colId xmlns:a16="http://schemas.microsoft.com/office/drawing/2014/main" val="20000"/>
                    </a:ext>
                  </a:extLst>
                </a:gridCol>
                <a:gridCol w="858902">
                  <a:extLst>
                    <a:ext uri="{9D8B030D-6E8A-4147-A177-3AD203B41FA5}">
                      <a16:colId xmlns:a16="http://schemas.microsoft.com/office/drawing/2014/main" val="20001"/>
                    </a:ext>
                  </a:extLst>
                </a:gridCol>
                <a:gridCol w="858902">
                  <a:extLst>
                    <a:ext uri="{9D8B030D-6E8A-4147-A177-3AD203B41FA5}">
                      <a16:colId xmlns:a16="http://schemas.microsoft.com/office/drawing/2014/main" val="20002"/>
                    </a:ext>
                  </a:extLst>
                </a:gridCol>
                <a:gridCol w="858902">
                  <a:extLst>
                    <a:ext uri="{9D8B030D-6E8A-4147-A177-3AD203B41FA5}">
                      <a16:colId xmlns:a16="http://schemas.microsoft.com/office/drawing/2014/main" val="20003"/>
                    </a:ext>
                  </a:extLst>
                </a:gridCol>
                <a:gridCol w="426914">
                  <a:extLst>
                    <a:ext uri="{9D8B030D-6E8A-4147-A177-3AD203B41FA5}">
                      <a16:colId xmlns:a16="http://schemas.microsoft.com/office/drawing/2014/main" val="20004"/>
                    </a:ext>
                  </a:extLst>
                </a:gridCol>
                <a:gridCol w="858902">
                  <a:extLst>
                    <a:ext uri="{9D8B030D-6E8A-4147-A177-3AD203B41FA5}">
                      <a16:colId xmlns:a16="http://schemas.microsoft.com/office/drawing/2014/main" val="20005"/>
                    </a:ext>
                  </a:extLst>
                </a:gridCol>
              </a:tblGrid>
              <a:tr h="284291">
                <a:tc>
                  <a:txBody>
                    <a:bodyPr/>
                    <a:lstStyle/>
                    <a:p>
                      <a:pPr>
                        <a:lnSpc>
                          <a:spcPct val="107000"/>
                        </a:lnSpc>
                        <a:spcAft>
                          <a:spcPts val="2700"/>
                        </a:spcAft>
                      </a:pPr>
                      <a:r>
                        <a:rPr lang="en-US" sz="1500" b="0" baseline="0">
                          <a:effectLst/>
                          <a:latin typeface="+mj-lt"/>
                          <a:ea typeface="Calibri" panose="020F0502020204030204" pitchFamily="34" charset="0"/>
                          <a:cs typeface="Times New Roman" panose="02020603050405020304" pitchFamily="18" charset="0"/>
                        </a:rPr>
                        <a:t>meeb</a:t>
                      </a: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meeb</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no</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nope</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no</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no</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0"/>
                  </a:ext>
                </a:extLst>
              </a:tr>
              <a:tr h="284291">
                <a:tc>
                  <a:txBody>
                    <a:bodyPr/>
                    <a:lstStyle/>
                    <a:p>
                      <a:pPr>
                        <a:lnSpc>
                          <a:spcPct val="107000"/>
                        </a:lnSpc>
                        <a:spcAft>
                          <a:spcPts val="2700"/>
                        </a:spcAft>
                      </a:pPr>
                      <a:r>
                        <a:rPr lang="en-US" sz="1500" b="0" baseline="0">
                          <a:effectLst/>
                          <a:latin typeface="+mj-lt"/>
                          <a:ea typeface="Calibri" panose="020F0502020204030204" pitchFamily="34" charset="0"/>
                          <a:cs typeface="Times New Roman" panose="02020603050405020304" pitchFamily="18" charset="0"/>
                        </a:rPr>
                        <a:t>fop</a:t>
                      </a: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fop</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nope</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fur</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no</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baseline="0">
                          <a:effectLst/>
                          <a:latin typeface="+mj-lt"/>
                          <a:ea typeface="Times New Roman" panose="02020603050405020304" pitchFamily="18" charset="0"/>
                          <a:cs typeface="Times New Roman" panose="02020603050405020304" pitchFamily="18" charset="0"/>
                        </a:rPr>
                        <a:t>no</a:t>
                      </a:r>
                      <a:endParaRPr lang="en-US" sz="1500" b="0" baseline="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1"/>
                  </a:ext>
                </a:extLst>
              </a:tr>
              <a:tr h="284291">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kur li</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kur</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fur</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kur li</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2"/>
                  </a:ext>
                </a:extLst>
              </a:tr>
              <a:tr h="284291">
                <a:tc>
                  <a:txBody>
                    <a:bodyPr/>
                    <a:lstStyle/>
                    <a:p>
                      <a:pPr>
                        <a:lnSpc>
                          <a:spcPct val="107000"/>
                        </a:lnSpc>
                        <a:spcAft>
                          <a:spcPts val="2700"/>
                        </a:spcAft>
                      </a:pPr>
                      <a:r>
                        <a:rPr lang="en-US" sz="1500" b="0" baseline="0">
                          <a:effectLst/>
                          <a:latin typeface="+mj-lt"/>
                          <a:ea typeface="Calibri" panose="020F0502020204030204" pitchFamily="34" charset="0"/>
                          <a:cs typeface="Times New Roman" panose="02020603050405020304" pitchFamily="18" charset="0"/>
                        </a:rPr>
                        <a:t>yan</a:t>
                      </a: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yan</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 idea</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3"/>
                  </a:ext>
                </a:extLst>
              </a:tr>
              <a:tr h="284291">
                <a:tc>
                  <a:txBody>
                    <a:bodyPr/>
                    <a:lstStyle/>
                    <a:p>
                      <a:pPr>
                        <a:lnSpc>
                          <a:spcPct val="107000"/>
                        </a:lnSpc>
                        <a:spcAft>
                          <a:spcPts val="2700"/>
                        </a:spcAft>
                      </a:pPr>
                      <a:r>
                        <a:rPr lang="en-US" sz="1500" b="0" baseline="0">
                          <a:effectLst/>
                          <a:latin typeface="+mj-lt"/>
                          <a:ea typeface="Calibri" panose="020F0502020204030204" pitchFamily="34" charset="0"/>
                          <a:cs typeface="Times New Roman" panose="02020603050405020304" pitchFamily="18" charset="0"/>
                        </a:rPr>
                        <a:t>yan</a:t>
                      </a: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yan</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tc>
                  <a:txBody>
                    <a:bodyPr/>
                    <a:lstStyle/>
                    <a:p>
                      <a:pPr>
                        <a:lnSpc>
                          <a:spcPct val="107000"/>
                        </a:lnSpc>
                        <a:spcAft>
                          <a:spcPts val="2700"/>
                        </a:spcAft>
                      </a:pPr>
                      <a:r>
                        <a:rPr lang="et-EE" sz="1500" b="0">
                          <a:effectLst/>
                          <a:latin typeface="+mj-lt"/>
                          <a:ea typeface="Times New Roman" panose="02020603050405020304" pitchFamily="18" charset="0"/>
                          <a:cs typeface="Times New Roman" panose="02020603050405020304" pitchFamily="18" charset="0"/>
                        </a:rPr>
                        <a:t>no</a:t>
                      </a:r>
                      <a:endParaRPr lang="en-US" sz="1500" b="0">
                        <a:effectLst/>
                        <a:latin typeface="+mj-lt"/>
                        <a:ea typeface="Calibri" panose="020F0502020204030204" pitchFamily="34" charset="0"/>
                        <a:cs typeface="Times New Roman" panose="02020603050405020304" pitchFamily="18" charset="0"/>
                      </a:endParaRPr>
                    </a:p>
                  </a:txBody>
                  <a:tcPr marL="35763" marR="35763" marT="28610" marB="28610" anchor="ctr"/>
                </a:tc>
                <a:extLst>
                  <a:ext uri="{0D108BD9-81ED-4DB2-BD59-A6C34878D82A}">
                    <a16:rowId xmlns:a16="http://schemas.microsoft.com/office/drawing/2014/main" val="10004"/>
                  </a:ext>
                </a:extLst>
              </a:tr>
            </a:tbl>
          </a:graphicData>
        </a:graphic>
      </p:graphicFrame>
      <p:sp>
        <p:nvSpPr>
          <p:cNvPr id="11" name="Rectangle 10"/>
          <p:cNvSpPr/>
          <p:nvPr/>
        </p:nvSpPr>
        <p:spPr>
          <a:xfrm>
            <a:off x="3040251" y="1447241"/>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12" name="Rectangle 11"/>
          <p:cNvSpPr/>
          <p:nvPr/>
        </p:nvSpPr>
        <p:spPr>
          <a:xfrm>
            <a:off x="3895918" y="1495741"/>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13" name="Rectangle 12"/>
          <p:cNvSpPr/>
          <p:nvPr/>
        </p:nvSpPr>
        <p:spPr>
          <a:xfrm>
            <a:off x="4751585" y="1608820"/>
            <a:ext cx="855667"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14" name="Rectangle 13"/>
          <p:cNvSpPr/>
          <p:nvPr/>
        </p:nvSpPr>
        <p:spPr>
          <a:xfrm>
            <a:off x="5521642" y="1495741"/>
            <a:ext cx="539854"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sp>
        <p:nvSpPr>
          <p:cNvPr id="15" name="Rectangle 14"/>
          <p:cNvSpPr/>
          <p:nvPr/>
        </p:nvSpPr>
        <p:spPr>
          <a:xfrm>
            <a:off x="6061496" y="1552280"/>
            <a:ext cx="1088070" cy="188035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sz="1014"/>
          </a:p>
        </p:txBody>
      </p:sp>
      <p:pic>
        <p:nvPicPr>
          <p:cNvPr id="1026" name="Picture 2" descr="http://img3.wikia.nocookie.net/__cb20140423034814/roblox-apocalypse-rising/images/thumb/2/2a/Anchorman-well-that-escalated-quickly.jpg/500px-Anchorman-well-that-escalated-quickl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294" y="2749149"/>
            <a:ext cx="3640531" cy="184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02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70BC-93DB-5840-B05B-15E647D377E6}"/>
              </a:ext>
            </a:extLst>
          </p:cNvPr>
          <p:cNvSpPr>
            <a:spLocks noGrp="1"/>
          </p:cNvSpPr>
          <p:nvPr>
            <p:ph type="title"/>
          </p:nvPr>
        </p:nvSpPr>
        <p:spPr/>
        <p:txBody>
          <a:bodyPr/>
          <a:lstStyle/>
          <a:p>
            <a:r>
              <a:rPr lang="en-DE"/>
              <a:t>Behaviorale &amp; neuroling. Methoden</a:t>
            </a:r>
          </a:p>
        </p:txBody>
      </p:sp>
      <p:sp>
        <p:nvSpPr>
          <p:cNvPr id="3" name="Footer Placeholder 2">
            <a:extLst>
              <a:ext uri="{FF2B5EF4-FFF2-40B4-BE49-F238E27FC236}">
                <a16:creationId xmlns:a16="http://schemas.microsoft.com/office/drawing/2014/main" id="{8F181E38-F36A-9540-9DE2-257C7DC7F6A9}"/>
              </a:ext>
            </a:extLst>
          </p:cNvPr>
          <p:cNvSpPr>
            <a:spLocks noGrp="1"/>
          </p:cNvSpPr>
          <p:nvPr>
            <p:ph type="ftr" sz="quarter" idx="11"/>
          </p:nvPr>
        </p:nvSpPr>
        <p:spPr/>
        <p:txBody>
          <a:bodyPr/>
          <a:lstStyle/>
          <a:p>
            <a:r>
              <a:rPr lang="de-DE"/>
              <a:t>(Finkbeiner 2015: 127)</a:t>
            </a:r>
          </a:p>
        </p:txBody>
      </p:sp>
      <p:sp>
        <p:nvSpPr>
          <p:cNvPr id="4" name="Slide Number Placeholder 3">
            <a:extLst>
              <a:ext uri="{FF2B5EF4-FFF2-40B4-BE49-F238E27FC236}">
                <a16:creationId xmlns:a16="http://schemas.microsoft.com/office/drawing/2014/main" id="{14B7F9E7-E4ED-BF49-BDED-EBF757B08EEF}"/>
              </a:ext>
            </a:extLst>
          </p:cNvPr>
          <p:cNvSpPr>
            <a:spLocks noGrp="1"/>
          </p:cNvSpPr>
          <p:nvPr>
            <p:ph type="sldNum" sz="quarter" idx="12"/>
          </p:nvPr>
        </p:nvSpPr>
        <p:spPr/>
        <p:txBody>
          <a:bodyPr/>
          <a:lstStyle/>
          <a:p>
            <a:fld id="{9D195BCC-3514-4B1B-9C18-24F3D67EC549}" type="slidenum">
              <a:rPr lang="de-DE" smtClean="0"/>
              <a:t>4</a:t>
            </a:fld>
            <a:endParaRPr lang="de-DE"/>
          </a:p>
        </p:txBody>
      </p:sp>
      <p:sp>
        <p:nvSpPr>
          <p:cNvPr id="5" name="Text Placeholder 4">
            <a:extLst>
              <a:ext uri="{FF2B5EF4-FFF2-40B4-BE49-F238E27FC236}">
                <a16:creationId xmlns:a16="http://schemas.microsoft.com/office/drawing/2014/main" id="{7048A5B1-8609-A444-AA31-4362A9BC3191}"/>
              </a:ext>
            </a:extLst>
          </p:cNvPr>
          <p:cNvSpPr>
            <a:spLocks noGrp="1"/>
          </p:cNvSpPr>
          <p:nvPr>
            <p:ph type="body" sz="quarter" idx="14"/>
          </p:nvPr>
        </p:nvSpPr>
        <p:spPr/>
        <p:txBody>
          <a:bodyPr/>
          <a:lstStyle/>
          <a:p>
            <a:pPr marL="0" indent="0">
              <a:buNone/>
            </a:pPr>
            <a:r>
              <a:rPr lang="en-DE" i="1"/>
              <a:t>Einige Kinder schauen auf das brennende Haus.</a:t>
            </a:r>
          </a:p>
          <a:p>
            <a:pPr marL="0" indent="0">
              <a:buNone/>
            </a:pPr>
            <a:r>
              <a:rPr lang="en-DE"/>
              <a:t>Lesart 1: 'einige, vielleicht sogar alle' (ohne Implikatur)</a:t>
            </a:r>
          </a:p>
          <a:p>
            <a:pPr marL="0" indent="0">
              <a:buNone/>
            </a:pPr>
            <a:r>
              <a:rPr lang="en-DE"/>
              <a:t>Lesart 2: 'einige, aber nicht alle' (mit Implikatur)</a:t>
            </a:r>
          </a:p>
          <a:p>
            <a:pPr marL="0" indent="0">
              <a:buNone/>
            </a:pPr>
            <a:endParaRPr lang="en-DE"/>
          </a:p>
          <a:p>
            <a:r>
              <a:rPr lang="en-DE"/>
              <a:t>Zwei gegensätzliche Hypothesen zur Verarbeitung:</a:t>
            </a:r>
          </a:p>
          <a:p>
            <a:pPr marL="731838" lvl="1" indent="-457200">
              <a:buFont typeface="+mj-lt"/>
              <a:buAutoNum type="alphaLcPeriod"/>
            </a:pPr>
            <a:r>
              <a:rPr lang="en-DE"/>
              <a:t>Lesart 2 ist die unmarkierte, "normale", die automatisch abgeleitet wird (Levinson / Neo-Griceaner)</a:t>
            </a:r>
          </a:p>
          <a:p>
            <a:pPr marL="731838" lvl="1" indent="-457200">
              <a:buFont typeface="+mj-lt"/>
              <a:buAutoNum type="alphaLcPeriod"/>
            </a:pPr>
            <a:r>
              <a:rPr lang="en-DE"/>
              <a:t>Lesart 2 wird nur abgeleitet, wenn Hörer*innen dies auf der Suche nach der im Kontext relevantesten Interpretation für notwendig erachten (Relevanztheorie)</a:t>
            </a:r>
          </a:p>
        </p:txBody>
      </p:sp>
      <p:sp>
        <p:nvSpPr>
          <p:cNvPr id="6" name="Text Placeholder 5">
            <a:extLst>
              <a:ext uri="{FF2B5EF4-FFF2-40B4-BE49-F238E27FC236}">
                <a16:creationId xmlns:a16="http://schemas.microsoft.com/office/drawing/2014/main" id="{C22A72ED-DFA6-A541-B4CD-10AB9992E823}"/>
              </a:ext>
            </a:extLst>
          </p:cNvPr>
          <p:cNvSpPr>
            <a:spLocks noGrp="1"/>
          </p:cNvSpPr>
          <p:nvPr>
            <p:ph type="body" sz="quarter" idx="15"/>
          </p:nvPr>
        </p:nvSpPr>
        <p:spPr/>
        <p:txBody>
          <a:bodyPr/>
          <a:lstStyle/>
          <a:p>
            <a:r>
              <a:rPr lang="en-DE"/>
              <a:t>Beispiel: Noveck &amp; Posada 2003</a:t>
            </a:r>
          </a:p>
        </p:txBody>
      </p:sp>
    </p:spTree>
    <p:extLst>
      <p:ext uri="{BB962C8B-B14F-4D97-AF65-F5344CB8AC3E}">
        <p14:creationId xmlns:p14="http://schemas.microsoft.com/office/powerpoint/2010/main" val="231035945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Ergebnisse</a:t>
            </a:r>
            <a:endParaRPr lang="de-DE" dirty="0"/>
          </a:p>
        </p:txBody>
      </p:sp>
      <p:pic>
        <p:nvPicPr>
          <p:cNvPr id="7" name="Content Placeholder 6">
            <a:extLst>
              <a:ext uri="{FF2B5EF4-FFF2-40B4-BE49-F238E27FC236}">
                <a16:creationId xmlns:a16="http://schemas.microsoft.com/office/drawing/2014/main" id="{317BA5E5-D615-D647-9A90-F5994A374F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6" t="3906" r="50238" b="-398"/>
          <a:stretch/>
        </p:blipFill>
        <p:spPr>
          <a:xfrm>
            <a:off x="2586933" y="1139132"/>
            <a:ext cx="4039829" cy="3612853"/>
          </a:xfrm>
        </p:spPr>
      </p:pic>
      <p:sp>
        <p:nvSpPr>
          <p:cNvPr id="4" name="Slide Number Placeholder 3"/>
          <p:cNvSpPr>
            <a:spLocks noGrp="1"/>
          </p:cNvSpPr>
          <p:nvPr>
            <p:ph type="sldNum" sz="quarter" idx="12"/>
          </p:nvPr>
        </p:nvSpPr>
        <p:spPr/>
        <p:txBody>
          <a:bodyPr/>
          <a:lstStyle/>
          <a:p>
            <a:fld id="{499CFDCF-8BEE-4015-B066-F2216333A07F}" type="slidenum">
              <a:rPr lang="en-US" smtClean="0"/>
              <a:pPr/>
              <a:t>40</a:t>
            </a:fld>
            <a:endParaRPr lang="en-US"/>
          </a:p>
        </p:txBody>
      </p:sp>
    </p:spTree>
    <p:extLst>
      <p:ext uri="{BB962C8B-B14F-4D97-AF65-F5344CB8AC3E}">
        <p14:creationId xmlns:p14="http://schemas.microsoft.com/office/powerpoint/2010/main" val="654753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Ergebnisse</a:t>
            </a:r>
            <a:endParaRPr lang="de-DE" dirty="0"/>
          </a:p>
        </p:txBody>
      </p:sp>
      <p:sp>
        <p:nvSpPr>
          <p:cNvPr id="3" name="Content Placeholder 2"/>
          <p:cNvSpPr>
            <a:spLocks noGrp="1"/>
          </p:cNvSpPr>
          <p:nvPr>
            <p:ph idx="1"/>
          </p:nvPr>
        </p:nvSpPr>
        <p:spPr/>
        <p:txBody>
          <a:bodyPr>
            <a:normAutofit/>
          </a:bodyPr>
          <a:lstStyle/>
          <a:p>
            <a:r>
              <a:rPr lang="en-US" sz="2000" dirty="0"/>
              <a:t>Analyse der vollständig systematischen Ketten:</a:t>
            </a:r>
          </a:p>
          <a:p>
            <a:pPr lvl="1"/>
            <a:r>
              <a:rPr lang="en-US" sz="1800" dirty="0"/>
              <a:t>20 der 41 Ketten wiesen in der letzten Generation nach wie vor 4 unterschiedliche Wurzelwörter und 2 unterschiedliche Farbtermini auf </a:t>
            </a:r>
          </a:p>
          <a:p>
            <a:pPr lvl="1"/>
            <a:r>
              <a:rPr lang="en-US" sz="1800" dirty="0"/>
              <a:t>In drei Ketten ging der Kontrast zwischen zwei Wurzelwörtern verloren (Homonymie)</a:t>
            </a:r>
          </a:p>
          <a:p>
            <a:pPr lvl="1"/>
            <a:r>
              <a:rPr lang="en-US" sz="1800" dirty="0"/>
              <a:t>in 6 Ketten ging mindestens ein Wurzelwort verloren, was immer dazu führte, dass Farbmarkierung obligatorisch wurde</a:t>
            </a:r>
          </a:p>
          <a:p>
            <a:pPr lvl="1"/>
            <a:r>
              <a:rPr lang="en-US" sz="1800" dirty="0"/>
              <a:t>In 5 Ketten ging die Farbmarkierung über die Zeit hinweg verloren</a:t>
            </a:r>
          </a:p>
          <a:p>
            <a:pPr lvl="1"/>
            <a:endParaRPr lang="en-US" sz="1800" dirty="0"/>
          </a:p>
          <a:p>
            <a:pPr lvl="1"/>
            <a:endParaRPr lang="en-US" sz="1800" dirty="0"/>
          </a:p>
          <a:p>
            <a:pPr marL="343311" lvl="1" indent="0">
              <a:buNone/>
            </a:pPr>
            <a:endParaRPr lang="de-DE" sz="1800" dirty="0"/>
          </a:p>
        </p:txBody>
      </p:sp>
      <p:sp>
        <p:nvSpPr>
          <p:cNvPr id="4" name="Slide Number Placeholder 3"/>
          <p:cNvSpPr>
            <a:spLocks noGrp="1"/>
          </p:cNvSpPr>
          <p:nvPr>
            <p:ph type="sldNum" sz="quarter" idx="12"/>
          </p:nvPr>
        </p:nvSpPr>
        <p:spPr/>
        <p:txBody>
          <a:bodyPr/>
          <a:lstStyle/>
          <a:p>
            <a:fld id="{499CFDCF-8BEE-4015-B066-F2216333A07F}" type="slidenum">
              <a:rPr lang="en-US" smtClean="0"/>
              <a:pPr/>
              <a:t>41</a:t>
            </a:fld>
            <a:endParaRPr lang="en-US"/>
          </a:p>
        </p:txBody>
      </p:sp>
    </p:spTree>
    <p:extLst>
      <p:ext uri="{BB962C8B-B14F-4D97-AF65-F5344CB8AC3E}">
        <p14:creationId xmlns:p14="http://schemas.microsoft.com/office/powerpoint/2010/main" val="1186436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53922-8134-D64A-8887-688D73DE5E0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96556D1-0130-C648-9780-6CC107C606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55021" y="357946"/>
            <a:ext cx="3965583" cy="4461282"/>
          </a:xfrm>
        </p:spPr>
      </p:pic>
    </p:spTree>
    <p:extLst>
      <p:ext uri="{BB962C8B-B14F-4D97-AF65-F5344CB8AC3E}">
        <p14:creationId xmlns:p14="http://schemas.microsoft.com/office/powerpoint/2010/main" val="1555602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53922-8134-D64A-8887-688D73DE5E0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96556D1-0130-C648-9780-6CC107C606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3567" y="619326"/>
            <a:ext cx="6488721" cy="7299812"/>
          </a:xfrm>
        </p:spPr>
      </p:pic>
    </p:spTree>
    <p:extLst>
      <p:ext uri="{BB962C8B-B14F-4D97-AF65-F5344CB8AC3E}">
        <p14:creationId xmlns:p14="http://schemas.microsoft.com/office/powerpoint/2010/main" val="276880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53922-8134-D64A-8887-688D73DE5E0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96556D1-0130-C648-9780-6CC107C606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3567" y="-3156778"/>
            <a:ext cx="6488721" cy="7299812"/>
          </a:xfrm>
        </p:spPr>
      </p:pic>
    </p:spTree>
    <p:extLst>
      <p:ext uri="{BB962C8B-B14F-4D97-AF65-F5344CB8AC3E}">
        <p14:creationId xmlns:p14="http://schemas.microsoft.com/office/powerpoint/2010/main" val="239103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Entwicklung der "Sprachen"</a:t>
            </a:r>
          </a:p>
        </p:txBody>
      </p:sp>
      <p:sp>
        <p:nvSpPr>
          <p:cNvPr id="4" name="Foliennummernplatzhalter 3"/>
          <p:cNvSpPr>
            <a:spLocks noGrp="1"/>
          </p:cNvSpPr>
          <p:nvPr>
            <p:ph type="sldNum" sz="quarter" idx="12"/>
          </p:nvPr>
        </p:nvSpPr>
        <p:spPr/>
        <p:txBody>
          <a:bodyPr/>
          <a:lstStyle/>
          <a:p>
            <a:fld id="{499CFDCF-8BEE-4015-B066-F2216333A07F}" type="slidenum">
              <a:rPr lang="en-US" smtClean="0"/>
              <a:pPr/>
              <a:t>45</a:t>
            </a:fld>
            <a:endParaRPr lang="en-US"/>
          </a:p>
        </p:txBody>
      </p:sp>
      <p:pic>
        <p:nvPicPr>
          <p:cNvPr id="5" name="Grafik 4"/>
          <p:cNvPicPr>
            <a:picLocks noChangeAspect="1"/>
          </p:cNvPicPr>
          <p:nvPr/>
        </p:nvPicPr>
        <p:blipFill rotWithShape="1">
          <a:blip r:embed="rId2" cstate="print">
            <a:extLst>
              <a:ext uri="{28A0092B-C50C-407E-A947-70E740481C1C}">
                <a14:useLocalDpi xmlns:a14="http://schemas.microsoft.com/office/drawing/2010/main" val="0"/>
              </a:ext>
            </a:extLst>
          </a:blip>
          <a:srcRect b="4835"/>
          <a:stretch/>
        </p:blipFill>
        <p:spPr>
          <a:xfrm>
            <a:off x="611560" y="1146120"/>
            <a:ext cx="2310621" cy="3573213"/>
          </a:xfrm>
          <a:prstGeom prst="rect">
            <a:avLst/>
          </a:prstGeom>
        </p:spPr>
      </p:pic>
      <p:sp>
        <p:nvSpPr>
          <p:cNvPr id="7" name="Content Placeholder 2"/>
          <p:cNvSpPr>
            <a:spLocks noGrp="1"/>
          </p:cNvSpPr>
          <p:nvPr>
            <p:ph idx="1"/>
          </p:nvPr>
        </p:nvSpPr>
        <p:spPr>
          <a:xfrm>
            <a:off x="4016143" y="1360690"/>
            <a:ext cx="3517021" cy="3267533"/>
          </a:xfrm>
        </p:spPr>
        <p:txBody>
          <a:bodyPr>
            <a:normAutofit lnSpcReduction="10000"/>
          </a:bodyPr>
          <a:lstStyle/>
          <a:p>
            <a:r>
              <a:rPr lang="en-US" sz="1952" dirty="0"/>
              <a:t>In beiden Konditionen steigt der Anteil an überspezifizierten Formen, aber deutlich stärker in der Kondition mit komplexem Kontext</a:t>
            </a:r>
            <a:endParaRPr lang="en-US" sz="751" dirty="0"/>
          </a:p>
        </p:txBody>
      </p:sp>
      <p:pic>
        <p:nvPicPr>
          <p:cNvPr id="3" name="Picture 2"/>
          <p:cNvPicPr>
            <a:picLocks noChangeAspect="1"/>
          </p:cNvPicPr>
          <p:nvPr/>
        </p:nvPicPr>
        <p:blipFill>
          <a:blip r:embed="rId3"/>
          <a:stretch>
            <a:fillRect/>
          </a:stretch>
        </p:blipFill>
        <p:spPr>
          <a:xfrm>
            <a:off x="3203848" y="3114690"/>
            <a:ext cx="5469620" cy="1546838"/>
          </a:xfrm>
          <a:prstGeom prst="rect">
            <a:avLst/>
          </a:prstGeom>
        </p:spPr>
      </p:pic>
      <p:sp>
        <p:nvSpPr>
          <p:cNvPr id="8" name="Rectangle 7">
            <a:extLst>
              <a:ext uri="{FF2B5EF4-FFF2-40B4-BE49-F238E27FC236}">
                <a16:creationId xmlns:a16="http://schemas.microsoft.com/office/drawing/2014/main" id="{DC3324AA-AF46-AF45-A6A8-B1813521286B}"/>
              </a:ext>
            </a:extLst>
          </p:cNvPr>
          <p:cNvSpPr/>
          <p:nvPr/>
        </p:nvSpPr>
        <p:spPr>
          <a:xfrm>
            <a:off x="1187624" y="4326855"/>
            <a:ext cx="757017" cy="322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6">
                <a:solidFill>
                  <a:schemeClr val="tx1"/>
                </a:solidFill>
                <a:latin typeface="Arial" panose="020B0604020202020204" pitchFamily="34" charset="0"/>
                <a:cs typeface="Arial" panose="020B0604020202020204" pitchFamily="34" charset="0"/>
              </a:rPr>
              <a:t>simple context</a:t>
            </a:r>
          </a:p>
        </p:txBody>
      </p:sp>
      <p:sp>
        <p:nvSpPr>
          <p:cNvPr id="10" name="Rectangle 9">
            <a:extLst>
              <a:ext uri="{FF2B5EF4-FFF2-40B4-BE49-F238E27FC236}">
                <a16:creationId xmlns:a16="http://schemas.microsoft.com/office/drawing/2014/main" id="{1387F439-38FC-7C40-AA0E-99D96DFF9920}"/>
              </a:ext>
            </a:extLst>
          </p:cNvPr>
          <p:cNvSpPr/>
          <p:nvPr/>
        </p:nvSpPr>
        <p:spPr>
          <a:xfrm>
            <a:off x="1892169" y="4326855"/>
            <a:ext cx="757017" cy="322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6">
                <a:solidFill>
                  <a:schemeClr val="tx1"/>
                </a:solidFill>
                <a:latin typeface="Arial" panose="020B0604020202020204" pitchFamily="34" charset="0"/>
                <a:cs typeface="Arial" panose="020B0604020202020204" pitchFamily="34" charset="0"/>
              </a:rPr>
              <a:t>complex context</a:t>
            </a:r>
          </a:p>
        </p:txBody>
      </p:sp>
      <p:sp>
        <p:nvSpPr>
          <p:cNvPr id="6" name="Oval 5">
            <a:extLst>
              <a:ext uri="{FF2B5EF4-FFF2-40B4-BE49-F238E27FC236}">
                <a16:creationId xmlns:a16="http://schemas.microsoft.com/office/drawing/2014/main" id="{317EF4FB-BBAA-A147-92BF-1C4037FA94FC}"/>
              </a:ext>
            </a:extLst>
          </p:cNvPr>
          <p:cNvSpPr/>
          <p:nvPr/>
        </p:nvSpPr>
        <p:spPr>
          <a:xfrm>
            <a:off x="7533164" y="3938943"/>
            <a:ext cx="711244" cy="68928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2167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56BDB-CA68-2F47-991E-BA86D61BA707}"/>
              </a:ext>
            </a:extLst>
          </p:cNvPr>
          <p:cNvSpPr>
            <a:spLocks noGrp="1"/>
          </p:cNvSpPr>
          <p:nvPr>
            <p:ph type="title"/>
          </p:nvPr>
        </p:nvSpPr>
        <p:spPr/>
        <p:txBody>
          <a:bodyPr/>
          <a:lstStyle/>
          <a:p>
            <a:r>
              <a:rPr lang="en-DE"/>
              <a:t>Fazit</a:t>
            </a:r>
          </a:p>
        </p:txBody>
      </p:sp>
      <p:sp>
        <p:nvSpPr>
          <p:cNvPr id="3" name="Content Placeholder 2">
            <a:extLst>
              <a:ext uri="{FF2B5EF4-FFF2-40B4-BE49-F238E27FC236}">
                <a16:creationId xmlns:a16="http://schemas.microsoft.com/office/drawing/2014/main" id="{0C8504BC-4708-0849-AD80-BEA97B4A84AA}"/>
              </a:ext>
            </a:extLst>
          </p:cNvPr>
          <p:cNvSpPr>
            <a:spLocks noGrp="1"/>
          </p:cNvSpPr>
          <p:nvPr>
            <p:ph idx="1"/>
          </p:nvPr>
        </p:nvSpPr>
        <p:spPr/>
        <p:txBody>
          <a:bodyPr/>
          <a:lstStyle/>
          <a:p>
            <a:r>
              <a:rPr lang="en-DE" sz="2000"/>
              <a:t>Umfassendes Inventar an empirischen Methoden zur Untersuchung pragmatischer Fragestellungen</a:t>
            </a:r>
          </a:p>
          <a:p>
            <a:r>
              <a:rPr lang="en-DE" sz="2000"/>
              <a:t>Semantische und pragmatische Fragestellungen sind oft sehr komplex – entsprechend komplex sind oft auch die entsprechenden Experimente.</a:t>
            </a:r>
          </a:p>
          <a:p>
            <a:r>
              <a:rPr lang="en-DE" sz="2000"/>
              <a:t>Experimentelle Pragmatik als wichtiger Prüfstein für pragmatische Theorien</a:t>
            </a:r>
          </a:p>
        </p:txBody>
      </p:sp>
      <p:sp>
        <p:nvSpPr>
          <p:cNvPr id="4" name="Footer Placeholder 3">
            <a:extLst>
              <a:ext uri="{FF2B5EF4-FFF2-40B4-BE49-F238E27FC236}">
                <a16:creationId xmlns:a16="http://schemas.microsoft.com/office/drawing/2014/main" id="{136ED10F-F8FA-FD47-83BB-B77BEE0CA7ED}"/>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48957A2F-F592-8746-9AF0-2F4566CFEBEB}"/>
              </a:ext>
            </a:extLst>
          </p:cNvPr>
          <p:cNvSpPr>
            <a:spLocks noGrp="1"/>
          </p:cNvSpPr>
          <p:nvPr>
            <p:ph type="sldNum" sz="quarter" idx="12"/>
          </p:nvPr>
        </p:nvSpPr>
        <p:spPr/>
        <p:txBody>
          <a:bodyPr/>
          <a:lstStyle/>
          <a:p>
            <a:fld id="{6C6AE60A-B69C-4790-82F7-3882EDF23186}" type="slidenum">
              <a:rPr lang="de-DE" smtClean="0"/>
              <a:t>46</a:t>
            </a:fld>
            <a:endParaRPr lang="de-DE"/>
          </a:p>
        </p:txBody>
      </p:sp>
    </p:spTree>
    <p:extLst>
      <p:ext uri="{BB962C8B-B14F-4D97-AF65-F5344CB8AC3E}">
        <p14:creationId xmlns:p14="http://schemas.microsoft.com/office/powerpoint/2010/main" val="1995588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CFB4-79A6-4A48-9529-580FE6FD75F5}"/>
              </a:ext>
            </a:extLst>
          </p:cNvPr>
          <p:cNvSpPr>
            <a:spLocks noGrp="1"/>
          </p:cNvSpPr>
          <p:nvPr>
            <p:ph type="title"/>
          </p:nvPr>
        </p:nvSpPr>
        <p:spPr/>
        <p:txBody>
          <a:bodyPr/>
          <a:lstStyle/>
          <a:p>
            <a:r>
              <a:rPr lang="en-DE"/>
              <a:t>Literatur</a:t>
            </a:r>
          </a:p>
        </p:txBody>
      </p:sp>
      <p:sp>
        <p:nvSpPr>
          <p:cNvPr id="3" name="Content Placeholder 2">
            <a:extLst>
              <a:ext uri="{FF2B5EF4-FFF2-40B4-BE49-F238E27FC236}">
                <a16:creationId xmlns:a16="http://schemas.microsoft.com/office/drawing/2014/main" id="{357EE478-AD0C-EA44-973C-59A193E72550}"/>
              </a:ext>
            </a:extLst>
          </p:cNvPr>
          <p:cNvSpPr>
            <a:spLocks noGrp="1"/>
          </p:cNvSpPr>
          <p:nvPr>
            <p:ph idx="1"/>
          </p:nvPr>
        </p:nvSpPr>
        <p:spPr>
          <a:xfrm>
            <a:off x="521522" y="1154211"/>
            <a:ext cx="8100956" cy="3423465"/>
          </a:xfrm>
        </p:spPr>
        <p:txBody>
          <a:bodyPr/>
          <a:lstStyle/>
          <a:p>
            <a:r>
              <a:rPr lang="en-GB">
                <a:effectLst/>
              </a:rPr>
              <a:t>Berger, Hans. 1929. Über das Elektrenkephalogramm des Menschen. </a:t>
            </a:r>
            <a:r>
              <a:rPr lang="en-GB" i="1">
                <a:effectLst/>
              </a:rPr>
              <a:t>Archiv für Psychiatrie und Nervenkrankheiten</a:t>
            </a:r>
            <a:r>
              <a:rPr lang="en-GB">
                <a:effectLst/>
              </a:rPr>
              <a:t> 87. 527–570.</a:t>
            </a:r>
          </a:p>
          <a:p>
            <a:r>
              <a:rPr lang="en-GB">
                <a:effectLst/>
              </a:rPr>
              <a:t>Bornkessel-Schlesewsky, Ina &amp; Matthias Schlesewsky. 2009. </a:t>
            </a:r>
            <a:r>
              <a:rPr lang="en-GB" i="1">
                <a:effectLst/>
              </a:rPr>
              <a:t>Processing Syntax and Morphology: A Neurocognitive Perspective</a:t>
            </a:r>
            <a:r>
              <a:rPr lang="en-GB">
                <a:effectLst/>
              </a:rPr>
              <a:t>. Oxford: Oxford University Press.</a:t>
            </a:r>
          </a:p>
          <a:p>
            <a:r>
              <a:rPr lang="en-GB">
                <a:effectLst/>
              </a:rPr>
              <a:t>Cummins, Chris. 2019. </a:t>
            </a:r>
            <a:r>
              <a:rPr lang="en-GB" i="1">
                <a:effectLst/>
              </a:rPr>
              <a:t>Pragmatics</a:t>
            </a:r>
            <a:r>
              <a:rPr lang="en-GB">
                <a:effectLst/>
              </a:rPr>
              <a:t>. Edinburgh: Edinburgh University Press.</a:t>
            </a:r>
          </a:p>
          <a:p>
            <a:r>
              <a:rPr lang="en-GB">
                <a:effectLst/>
              </a:rPr>
              <a:t>Finkbeiner, Rita. 2015. </a:t>
            </a:r>
            <a:r>
              <a:rPr lang="en-GB" i="1">
                <a:effectLst/>
              </a:rPr>
              <a:t>Einführung in die Pragmatik</a:t>
            </a:r>
            <a:r>
              <a:rPr lang="en-GB">
                <a:effectLst/>
              </a:rPr>
              <a:t>. Darmstadt: WBG.</a:t>
            </a:r>
          </a:p>
          <a:p>
            <a:r>
              <a:rPr lang="en-GB">
                <a:effectLst/>
              </a:rPr>
              <a:t>Liedtke, Frank. 2016. </a:t>
            </a:r>
            <a:r>
              <a:rPr lang="en-GB" i="1">
                <a:effectLst/>
              </a:rPr>
              <a:t>Moderne Pragmatik: Grundbegriffe und Methoden</a:t>
            </a:r>
            <a:r>
              <a:rPr lang="en-GB">
                <a:effectLst/>
              </a:rPr>
              <a:t>. (Narr Studienbücher). Tübingen: Narr Francke Attempto.</a:t>
            </a:r>
          </a:p>
          <a:p>
            <a:r>
              <a:rPr lang="en-GB">
                <a:effectLst/>
              </a:rPr>
              <a:t>Liedtke, Frank &amp; Astrid Tuchen (eds.). 2018. </a:t>
            </a:r>
            <a:r>
              <a:rPr lang="en-GB" i="1">
                <a:effectLst/>
              </a:rPr>
              <a:t>Handbuch Pragmatik</a:t>
            </a:r>
            <a:r>
              <a:rPr lang="en-GB">
                <a:effectLst/>
              </a:rPr>
              <a:t>. Stuttgart: J.B. Metzler Verlag.</a:t>
            </a:r>
          </a:p>
          <a:p>
            <a:r>
              <a:rPr lang="en-GB"/>
              <a:t>Meibauer, Jörg. 2001. </a:t>
            </a:r>
            <a:r>
              <a:rPr lang="en-GB" i="1"/>
              <a:t>Pragmatik: Eine Einführung</a:t>
            </a:r>
            <a:r>
              <a:rPr lang="en-GB"/>
              <a:t>. 2nd ed. Tübingen: Stauffenburg.</a:t>
            </a:r>
          </a:p>
          <a:p>
            <a:r>
              <a:rPr lang="en-GB">
                <a:effectLst/>
              </a:rPr>
              <a:t>Schumacher, Petra B. 2018. Experimentelle Pragmatik. In Frank Liedtke &amp; Astrid Tuchen (eds.), </a:t>
            </a:r>
            <a:r>
              <a:rPr lang="en-GB" i="1">
                <a:effectLst/>
              </a:rPr>
              <a:t>Handbuch Pragmatik</a:t>
            </a:r>
            <a:r>
              <a:rPr lang="en-GB">
                <a:effectLst/>
              </a:rPr>
              <a:t>, 113–121. Stuttgart: J.B. Metzler Verlag.</a:t>
            </a:r>
          </a:p>
          <a:p>
            <a:endParaRPr lang="en-DE"/>
          </a:p>
        </p:txBody>
      </p:sp>
      <p:sp>
        <p:nvSpPr>
          <p:cNvPr id="4" name="Footer Placeholder 3">
            <a:extLst>
              <a:ext uri="{FF2B5EF4-FFF2-40B4-BE49-F238E27FC236}">
                <a16:creationId xmlns:a16="http://schemas.microsoft.com/office/drawing/2014/main" id="{D8D6A80D-346B-3648-AE04-CC02B6CD460F}"/>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19CA0533-5B23-534E-A375-C0C95332B72C}"/>
              </a:ext>
            </a:extLst>
          </p:cNvPr>
          <p:cNvSpPr>
            <a:spLocks noGrp="1"/>
          </p:cNvSpPr>
          <p:nvPr>
            <p:ph type="sldNum" sz="quarter" idx="12"/>
          </p:nvPr>
        </p:nvSpPr>
        <p:spPr/>
        <p:txBody>
          <a:bodyPr/>
          <a:lstStyle/>
          <a:p>
            <a:fld id="{6C6AE60A-B69C-4790-82F7-3882EDF23186}" type="slidenum">
              <a:rPr lang="de-DE" smtClean="0"/>
              <a:t>47</a:t>
            </a:fld>
            <a:endParaRPr lang="de-DE"/>
          </a:p>
        </p:txBody>
      </p:sp>
    </p:spTree>
    <p:extLst>
      <p:ext uri="{BB962C8B-B14F-4D97-AF65-F5344CB8AC3E}">
        <p14:creationId xmlns:p14="http://schemas.microsoft.com/office/powerpoint/2010/main" val="423327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70BC-93DB-5840-B05B-15E647D377E6}"/>
              </a:ext>
            </a:extLst>
          </p:cNvPr>
          <p:cNvSpPr>
            <a:spLocks noGrp="1"/>
          </p:cNvSpPr>
          <p:nvPr>
            <p:ph type="title"/>
          </p:nvPr>
        </p:nvSpPr>
        <p:spPr/>
        <p:txBody>
          <a:bodyPr/>
          <a:lstStyle/>
          <a:p>
            <a:r>
              <a:rPr lang="en-DE"/>
              <a:t>Behaviorale &amp; neuroling. Methoden</a:t>
            </a:r>
          </a:p>
        </p:txBody>
      </p:sp>
      <p:sp>
        <p:nvSpPr>
          <p:cNvPr id="3" name="Footer Placeholder 2">
            <a:extLst>
              <a:ext uri="{FF2B5EF4-FFF2-40B4-BE49-F238E27FC236}">
                <a16:creationId xmlns:a16="http://schemas.microsoft.com/office/drawing/2014/main" id="{8F181E38-F36A-9540-9DE2-257C7DC7F6A9}"/>
              </a:ext>
            </a:extLst>
          </p:cNvPr>
          <p:cNvSpPr>
            <a:spLocks noGrp="1"/>
          </p:cNvSpPr>
          <p:nvPr>
            <p:ph type="ftr" sz="quarter" idx="11"/>
          </p:nvPr>
        </p:nvSpPr>
        <p:spPr/>
        <p:txBody>
          <a:bodyPr/>
          <a:lstStyle/>
          <a:p>
            <a:r>
              <a:rPr lang="de-DE"/>
              <a:t>(Finkbeiner 2015: 127)</a:t>
            </a:r>
          </a:p>
        </p:txBody>
      </p:sp>
      <p:sp>
        <p:nvSpPr>
          <p:cNvPr id="4" name="Slide Number Placeholder 3">
            <a:extLst>
              <a:ext uri="{FF2B5EF4-FFF2-40B4-BE49-F238E27FC236}">
                <a16:creationId xmlns:a16="http://schemas.microsoft.com/office/drawing/2014/main" id="{14B7F9E7-E4ED-BF49-BDED-EBF757B08EEF}"/>
              </a:ext>
            </a:extLst>
          </p:cNvPr>
          <p:cNvSpPr>
            <a:spLocks noGrp="1"/>
          </p:cNvSpPr>
          <p:nvPr>
            <p:ph type="sldNum" sz="quarter" idx="12"/>
          </p:nvPr>
        </p:nvSpPr>
        <p:spPr/>
        <p:txBody>
          <a:bodyPr/>
          <a:lstStyle/>
          <a:p>
            <a:fld id="{9D195BCC-3514-4B1B-9C18-24F3D67EC549}" type="slidenum">
              <a:rPr lang="de-DE" smtClean="0"/>
              <a:t>5</a:t>
            </a:fld>
            <a:endParaRPr lang="de-DE"/>
          </a:p>
        </p:txBody>
      </p:sp>
      <p:sp>
        <p:nvSpPr>
          <p:cNvPr id="5" name="Text Placeholder 4">
            <a:extLst>
              <a:ext uri="{FF2B5EF4-FFF2-40B4-BE49-F238E27FC236}">
                <a16:creationId xmlns:a16="http://schemas.microsoft.com/office/drawing/2014/main" id="{7048A5B1-8609-A444-AA31-4362A9BC3191}"/>
              </a:ext>
            </a:extLst>
          </p:cNvPr>
          <p:cNvSpPr>
            <a:spLocks noGrp="1"/>
          </p:cNvSpPr>
          <p:nvPr>
            <p:ph type="body" sz="quarter" idx="14"/>
          </p:nvPr>
        </p:nvSpPr>
        <p:spPr>
          <a:xfrm>
            <a:off x="521550" y="1422797"/>
            <a:ext cx="8101012" cy="3240359"/>
          </a:xfrm>
        </p:spPr>
        <p:txBody>
          <a:bodyPr/>
          <a:lstStyle/>
          <a:p>
            <a:r>
              <a:rPr lang="en-GB" sz="1800"/>
              <a:t>Noveck &amp; Posada untersuchen, ob Hörer*innen die skalare Implikatur automatisch mit ableiten</a:t>
            </a:r>
          </a:p>
          <a:p>
            <a:r>
              <a:rPr lang="en-GB" sz="1800"/>
              <a:t>Methoden:</a:t>
            </a:r>
          </a:p>
          <a:p>
            <a:pPr lvl="1"/>
            <a:r>
              <a:rPr lang="en-GB" sz="1600"/>
              <a:t>Reaktionszeitmessungen und </a:t>
            </a:r>
          </a:p>
          <a:p>
            <a:pPr lvl="1"/>
            <a:r>
              <a:rPr lang="en-GB" sz="1600"/>
              <a:t>eine ERP-Studie</a:t>
            </a:r>
          </a:p>
          <a:p>
            <a:r>
              <a:rPr lang="en-GB" sz="1800"/>
              <a:t>Stimulussätze (im Orig. Französisch) sollten hinsichtlich ihrer Wahrheit oder Falschheit beurteilt werden</a:t>
            </a:r>
          </a:p>
          <a:p>
            <a:r>
              <a:rPr lang="en-GB" sz="1800"/>
              <a:t>die Sätze wurden Wort für Wort präsentiert, die Beurteilung geschah über Knopfdruck</a:t>
            </a:r>
          </a:p>
          <a:p>
            <a:pPr lvl="1"/>
            <a:r>
              <a:rPr lang="en-GB" sz="1600"/>
              <a:t>Einige Elefanten haben Rüssel.</a:t>
            </a:r>
          </a:p>
          <a:p>
            <a:pPr lvl="1"/>
            <a:r>
              <a:rPr lang="en-GB" sz="1600"/>
              <a:t>Einige Krähen haben Radios.</a:t>
            </a:r>
          </a:p>
          <a:p>
            <a:pPr lvl="1"/>
            <a:r>
              <a:rPr lang="en-GB" sz="1600"/>
              <a:t>Einige Häuser haben Ziegelsteine.</a:t>
            </a:r>
          </a:p>
        </p:txBody>
      </p:sp>
      <p:sp>
        <p:nvSpPr>
          <p:cNvPr id="6" name="Text Placeholder 5">
            <a:extLst>
              <a:ext uri="{FF2B5EF4-FFF2-40B4-BE49-F238E27FC236}">
                <a16:creationId xmlns:a16="http://schemas.microsoft.com/office/drawing/2014/main" id="{C22A72ED-DFA6-A541-B4CD-10AB9992E823}"/>
              </a:ext>
            </a:extLst>
          </p:cNvPr>
          <p:cNvSpPr>
            <a:spLocks noGrp="1"/>
          </p:cNvSpPr>
          <p:nvPr>
            <p:ph type="body" sz="quarter" idx="15"/>
          </p:nvPr>
        </p:nvSpPr>
        <p:spPr/>
        <p:txBody>
          <a:bodyPr/>
          <a:lstStyle/>
          <a:p>
            <a:r>
              <a:rPr lang="en-DE"/>
              <a:t>Beispiel: Noveck &amp; Posada 2003</a:t>
            </a:r>
          </a:p>
        </p:txBody>
      </p:sp>
    </p:spTree>
    <p:extLst>
      <p:ext uri="{BB962C8B-B14F-4D97-AF65-F5344CB8AC3E}">
        <p14:creationId xmlns:p14="http://schemas.microsoft.com/office/powerpoint/2010/main" val="183121933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6039-0B51-254B-AF6A-4BCA233B3F85}"/>
              </a:ext>
            </a:extLst>
          </p:cNvPr>
          <p:cNvSpPr>
            <a:spLocks noGrp="1"/>
          </p:cNvSpPr>
          <p:nvPr>
            <p:ph type="title"/>
          </p:nvPr>
        </p:nvSpPr>
        <p:spPr/>
        <p:txBody>
          <a:bodyPr/>
          <a:lstStyle/>
          <a:p>
            <a:r>
              <a:rPr lang="en-DE"/>
              <a:t>Methode: ERP</a:t>
            </a:r>
          </a:p>
        </p:txBody>
      </p:sp>
      <p:sp>
        <p:nvSpPr>
          <p:cNvPr id="3" name="Footer Placeholder 2">
            <a:extLst>
              <a:ext uri="{FF2B5EF4-FFF2-40B4-BE49-F238E27FC236}">
                <a16:creationId xmlns:a16="http://schemas.microsoft.com/office/drawing/2014/main" id="{30E02B44-334D-E446-8C83-B5A2757D432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8093837-7204-C349-B9CD-B672EE6B6F04}"/>
              </a:ext>
            </a:extLst>
          </p:cNvPr>
          <p:cNvSpPr>
            <a:spLocks noGrp="1"/>
          </p:cNvSpPr>
          <p:nvPr>
            <p:ph type="sldNum" sz="quarter" idx="12"/>
          </p:nvPr>
        </p:nvSpPr>
        <p:spPr/>
        <p:txBody>
          <a:bodyPr/>
          <a:lstStyle/>
          <a:p>
            <a:fld id="{9D195BCC-3514-4B1B-9C18-24F3D67EC549}" type="slidenum">
              <a:rPr lang="de-DE" smtClean="0"/>
              <a:t>6</a:t>
            </a:fld>
            <a:endParaRPr lang="de-DE"/>
          </a:p>
        </p:txBody>
      </p:sp>
      <p:sp>
        <p:nvSpPr>
          <p:cNvPr id="5" name="Text Placeholder 4">
            <a:extLst>
              <a:ext uri="{FF2B5EF4-FFF2-40B4-BE49-F238E27FC236}">
                <a16:creationId xmlns:a16="http://schemas.microsoft.com/office/drawing/2014/main" id="{0509A5A9-D0E5-974B-8F12-C64D8F84EE6E}"/>
              </a:ext>
            </a:extLst>
          </p:cNvPr>
          <p:cNvSpPr>
            <a:spLocks noGrp="1"/>
          </p:cNvSpPr>
          <p:nvPr>
            <p:ph type="body" sz="quarter" idx="14"/>
          </p:nvPr>
        </p:nvSpPr>
        <p:spPr/>
        <p:txBody>
          <a:bodyPr/>
          <a:lstStyle/>
          <a:p>
            <a:r>
              <a:rPr lang="en-DE"/>
              <a:t>ERP steht für </a:t>
            </a:r>
            <a:r>
              <a:rPr lang="en-DE" i="1"/>
              <a:t>Event-Related Potentials</a:t>
            </a:r>
          </a:p>
          <a:p>
            <a:endParaRPr lang="en-DE" i="1"/>
          </a:p>
          <a:p>
            <a:r>
              <a:rPr lang="en-DE"/>
              <a:t>dabei geht es um Veränderungen im Elektroenzephalogramm</a:t>
            </a:r>
          </a:p>
        </p:txBody>
      </p:sp>
      <p:sp>
        <p:nvSpPr>
          <p:cNvPr id="6" name="Text Placeholder 5">
            <a:extLst>
              <a:ext uri="{FF2B5EF4-FFF2-40B4-BE49-F238E27FC236}">
                <a16:creationId xmlns:a16="http://schemas.microsoft.com/office/drawing/2014/main" id="{B94790A2-BB80-064A-861E-1F84BB23AD21}"/>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2709845069"/>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2109-0022-D144-BACC-5A2B82196225}"/>
              </a:ext>
            </a:extLst>
          </p:cNvPr>
          <p:cNvSpPr>
            <a:spLocks noGrp="1"/>
          </p:cNvSpPr>
          <p:nvPr>
            <p:ph type="title"/>
          </p:nvPr>
        </p:nvSpPr>
        <p:spPr>
          <a:xfrm>
            <a:off x="609093" y="466419"/>
            <a:ext cx="6826772" cy="452322"/>
          </a:xfrm>
        </p:spPr>
        <p:txBody>
          <a:bodyPr/>
          <a:lstStyle/>
          <a:p>
            <a:r>
              <a:rPr lang="en-US"/>
              <a:t>Elektrophysiologische Methoden und bildgebende Verfahren</a:t>
            </a:r>
          </a:p>
        </p:txBody>
      </p:sp>
      <p:sp>
        <p:nvSpPr>
          <p:cNvPr id="3" name="Content Placeholder 2">
            <a:extLst>
              <a:ext uri="{FF2B5EF4-FFF2-40B4-BE49-F238E27FC236}">
                <a16:creationId xmlns:a16="http://schemas.microsoft.com/office/drawing/2014/main" id="{5B25A894-109F-A743-ADE1-4EA938D89066}"/>
              </a:ext>
            </a:extLst>
          </p:cNvPr>
          <p:cNvSpPr>
            <a:spLocks noGrp="1"/>
          </p:cNvSpPr>
          <p:nvPr>
            <p:ph idx="1"/>
          </p:nvPr>
        </p:nvSpPr>
        <p:spPr>
          <a:xfrm>
            <a:off x="609093" y="1259966"/>
            <a:ext cx="8100956" cy="3423465"/>
          </a:xfrm>
        </p:spPr>
        <p:txBody>
          <a:bodyPr/>
          <a:lstStyle/>
          <a:p>
            <a:pPr marL="0" indent="0">
              <a:buNone/>
            </a:pPr>
            <a:r>
              <a:rPr lang="en-US" sz="2000" b="1">
                <a:solidFill>
                  <a:srgbClr val="0070C0"/>
                </a:solidFill>
              </a:rPr>
              <a:t>Elektrophysiologische Methoden:</a:t>
            </a:r>
          </a:p>
          <a:p>
            <a:r>
              <a:rPr lang="en-US" sz="2000"/>
              <a:t>Elektroenzephalographie (EEG)</a:t>
            </a:r>
          </a:p>
          <a:p>
            <a:r>
              <a:rPr lang="en-US" sz="2000"/>
              <a:t>Magnetoenzephalographie (MEG)</a:t>
            </a:r>
          </a:p>
          <a:p>
            <a:endParaRPr lang="en-US" sz="2000"/>
          </a:p>
          <a:p>
            <a:pPr marL="0" indent="0">
              <a:buNone/>
            </a:pPr>
            <a:r>
              <a:rPr lang="en-US" sz="2000" b="1">
                <a:solidFill>
                  <a:srgbClr val="0070C0"/>
                </a:solidFill>
              </a:rPr>
              <a:t>Bildgebende Verfahren:</a:t>
            </a:r>
          </a:p>
          <a:p>
            <a:r>
              <a:rPr lang="en-US" sz="2000"/>
              <a:t>Positronen-Emissions-Tomographie (PET)</a:t>
            </a:r>
          </a:p>
          <a:p>
            <a:r>
              <a:rPr lang="en-US" sz="2000"/>
              <a:t>Funktionale Magnetresonanztomographie (fMRT, egl. fMRI)</a:t>
            </a:r>
          </a:p>
          <a:p>
            <a:endParaRPr lang="en-US" sz="2000"/>
          </a:p>
        </p:txBody>
      </p:sp>
    </p:spTree>
    <p:extLst>
      <p:ext uri="{BB962C8B-B14F-4D97-AF65-F5344CB8AC3E}">
        <p14:creationId xmlns:p14="http://schemas.microsoft.com/office/powerpoint/2010/main" val="313536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1579-A8FB-914E-B910-954084599D56}"/>
              </a:ext>
            </a:extLst>
          </p:cNvPr>
          <p:cNvSpPr>
            <a:spLocks noGrp="1"/>
          </p:cNvSpPr>
          <p:nvPr>
            <p:ph type="title"/>
          </p:nvPr>
        </p:nvSpPr>
        <p:spPr/>
        <p:txBody>
          <a:bodyPr/>
          <a:lstStyle/>
          <a:p>
            <a:r>
              <a:rPr lang="en-US"/>
              <a:t>EEG</a:t>
            </a:r>
          </a:p>
        </p:txBody>
      </p:sp>
      <p:sp>
        <p:nvSpPr>
          <p:cNvPr id="3" name="Content Placeholder 2">
            <a:extLst>
              <a:ext uri="{FF2B5EF4-FFF2-40B4-BE49-F238E27FC236}">
                <a16:creationId xmlns:a16="http://schemas.microsoft.com/office/drawing/2014/main" id="{8C1CCAAE-2A4D-F44A-B5CF-5A4F32CCD2B4}"/>
              </a:ext>
            </a:extLst>
          </p:cNvPr>
          <p:cNvSpPr>
            <a:spLocks noGrp="1"/>
          </p:cNvSpPr>
          <p:nvPr>
            <p:ph idx="1"/>
          </p:nvPr>
        </p:nvSpPr>
        <p:spPr>
          <a:xfrm>
            <a:off x="467544" y="1371603"/>
            <a:ext cx="7785508" cy="3398663"/>
          </a:xfrm>
        </p:spPr>
        <p:txBody>
          <a:bodyPr>
            <a:noAutofit/>
          </a:bodyPr>
          <a:lstStyle/>
          <a:p>
            <a:r>
              <a:rPr lang="en-US" sz="2103"/>
              <a:t>misst elektronische Aktivität des Gehirns</a:t>
            </a:r>
          </a:p>
          <a:p>
            <a:r>
              <a:rPr lang="en-US" sz="2103"/>
              <a:t>erstmals beschrieben von Berger (1929)</a:t>
            </a:r>
          </a:p>
          <a:p>
            <a:r>
              <a:rPr lang="en-US" sz="2103"/>
              <a:t>Messung erfolgt über Elektroden auf der Skalpoberfläche</a:t>
            </a:r>
          </a:p>
          <a:p>
            <a:pPr lvl="1"/>
            <a:r>
              <a:rPr lang="en-US" sz="1802"/>
              <a:t>Aktivität kann z.T. für Oberflächenmessungen "unsichtbar" sein</a:t>
            </a:r>
          </a:p>
          <a:p>
            <a:pPr lvl="1"/>
            <a:r>
              <a:rPr lang="en-US" sz="1802"/>
              <a:t>"Inverses Problem": Man kann von der Oberflächenmessung keine gesicherten Rückschlüsse auf den Ort im Gehirn ziehen, von dem eine Aktivität ausgeht.</a:t>
            </a:r>
          </a:p>
          <a:p>
            <a:endParaRPr lang="en-US" sz="2103"/>
          </a:p>
        </p:txBody>
      </p:sp>
      <p:sp>
        <p:nvSpPr>
          <p:cNvPr id="8" name="TextBox 7">
            <a:extLst>
              <a:ext uri="{FF2B5EF4-FFF2-40B4-BE49-F238E27FC236}">
                <a16:creationId xmlns:a16="http://schemas.microsoft.com/office/drawing/2014/main" id="{6369F032-9E74-0247-A5D9-46171DC6585F}"/>
              </a:ext>
            </a:extLst>
          </p:cNvPr>
          <p:cNvSpPr txBox="1"/>
          <p:nvPr/>
        </p:nvSpPr>
        <p:spPr>
          <a:xfrm flipH="1">
            <a:off x="4139952" y="4559493"/>
            <a:ext cx="3889313" cy="248401"/>
          </a:xfrm>
          <a:prstGeom prst="rect">
            <a:avLst/>
          </a:prstGeom>
          <a:noFill/>
        </p:spPr>
        <p:txBody>
          <a:bodyPr wrap="square" rtlCol="0">
            <a:spAutoFit/>
          </a:bodyPr>
          <a:lstStyle/>
          <a:p>
            <a:pPr algn="r"/>
            <a:r>
              <a:rPr lang="en-US" sz="1014"/>
              <a:t>(Bornkessel-Schlesewsky &amp;  Schlesewsky 2009)</a:t>
            </a:r>
          </a:p>
        </p:txBody>
      </p:sp>
    </p:spTree>
    <p:extLst>
      <p:ext uri="{BB962C8B-B14F-4D97-AF65-F5344CB8AC3E}">
        <p14:creationId xmlns:p14="http://schemas.microsoft.com/office/powerpoint/2010/main" val="191258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03AF0-5909-E348-AF19-1592200F6318}"/>
              </a:ext>
            </a:extLst>
          </p:cNvPr>
          <p:cNvSpPr>
            <a:spLocks noGrp="1"/>
          </p:cNvSpPr>
          <p:nvPr>
            <p:ph type="title"/>
          </p:nvPr>
        </p:nvSpPr>
        <p:spPr/>
        <p:txBody>
          <a:bodyPr/>
          <a:lstStyle/>
          <a:p>
            <a:r>
              <a:rPr lang="en-US"/>
              <a:t>EEG und ERP</a:t>
            </a:r>
          </a:p>
        </p:txBody>
      </p:sp>
      <p:sp>
        <p:nvSpPr>
          <p:cNvPr id="3" name="Content Placeholder 2">
            <a:extLst>
              <a:ext uri="{FF2B5EF4-FFF2-40B4-BE49-F238E27FC236}">
                <a16:creationId xmlns:a16="http://schemas.microsoft.com/office/drawing/2014/main" id="{65E4C125-C770-624B-9C6C-CAC6EC1E6A06}"/>
              </a:ext>
            </a:extLst>
          </p:cNvPr>
          <p:cNvSpPr>
            <a:spLocks noGrp="1"/>
          </p:cNvSpPr>
          <p:nvPr>
            <p:ph idx="1"/>
          </p:nvPr>
        </p:nvSpPr>
        <p:spPr/>
        <p:txBody>
          <a:bodyPr/>
          <a:lstStyle/>
          <a:p>
            <a:r>
              <a:rPr lang="en-US" sz="2000"/>
              <a:t>Ereigniskorrelierte Potentiale (ERP</a:t>
            </a:r>
            <a:r>
              <a:rPr lang="en-US" sz="2000">
                <a:sym typeface="Wingdings" pitchFamily="2" charset="2"/>
              </a:rPr>
              <a:t>): Veränderungen im EEG in Reaktion auf bestimmte Stimuli</a:t>
            </a:r>
          </a:p>
          <a:p>
            <a:r>
              <a:rPr lang="en-US" sz="2000">
                <a:sym typeface="Wingdings" pitchFamily="2" charset="2"/>
              </a:rPr>
              <a:t>Veränderungen sehr klein – daher ca. 30-40 Items für jeden Stimulustyp pro Versuchsperson nötig</a:t>
            </a:r>
          </a:p>
          <a:p>
            <a:endParaRPr lang="en-US" sz="2000"/>
          </a:p>
        </p:txBody>
      </p:sp>
      <p:sp>
        <p:nvSpPr>
          <p:cNvPr id="4" name="TextBox 3">
            <a:extLst>
              <a:ext uri="{FF2B5EF4-FFF2-40B4-BE49-F238E27FC236}">
                <a16:creationId xmlns:a16="http://schemas.microsoft.com/office/drawing/2014/main" id="{BE72CC2F-CB71-B240-A99B-72D444C7622E}"/>
              </a:ext>
            </a:extLst>
          </p:cNvPr>
          <p:cNvSpPr txBox="1"/>
          <p:nvPr/>
        </p:nvSpPr>
        <p:spPr>
          <a:xfrm flipH="1">
            <a:off x="4031273" y="4737385"/>
            <a:ext cx="3889313" cy="248401"/>
          </a:xfrm>
          <a:prstGeom prst="rect">
            <a:avLst/>
          </a:prstGeom>
          <a:noFill/>
        </p:spPr>
        <p:txBody>
          <a:bodyPr wrap="square" rtlCol="0">
            <a:spAutoFit/>
          </a:bodyPr>
          <a:lstStyle/>
          <a:p>
            <a:pPr algn="r"/>
            <a:r>
              <a:rPr lang="en-US" sz="1014"/>
              <a:t>(Bornkessel-Schlesewsky &amp;  Schlesewsky 2009)</a:t>
            </a:r>
          </a:p>
        </p:txBody>
      </p:sp>
    </p:spTree>
    <p:extLst>
      <p:ext uri="{BB962C8B-B14F-4D97-AF65-F5344CB8AC3E}">
        <p14:creationId xmlns:p14="http://schemas.microsoft.com/office/powerpoint/2010/main" val="1683425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657086-e:\lehre\2020 sose pragmatik\präsentationen\pragmatik_11_präsuppositionen.pptx"/>
  <p:tag name="ARTICULATE_PRESENTER_VERSION" val="8"/>
  <p:tag name="ARTICULATE_SLIDE_COUNT" val="22"/>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10505</TotalTime>
  <Words>2714</Words>
  <Application>Microsoft Macintosh PowerPoint</Application>
  <PresentationFormat>Custom</PresentationFormat>
  <Paragraphs>427</Paragraphs>
  <Slides>47</Slides>
  <Notes>18</Notes>
  <HiddenSlides>1</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47</vt:i4>
      </vt:variant>
    </vt:vector>
  </HeadingPairs>
  <TitlesOfParts>
    <vt:vector size="51" baseType="lpstr">
      <vt:lpstr>Arial</vt:lpstr>
      <vt:lpstr>Wingdings 2</vt:lpstr>
      <vt:lpstr>HHU_PPT_Vorlage</vt:lpstr>
      <vt:lpstr>1_HHU_PPT_Vorlage</vt:lpstr>
      <vt:lpstr>Experimentelle Pragmatik</vt:lpstr>
      <vt:lpstr>Ziele und Methoden</vt:lpstr>
      <vt:lpstr>Truth-value Judgments und Paraphrasen</vt:lpstr>
      <vt:lpstr>Behaviorale &amp; neuroling. Methoden</vt:lpstr>
      <vt:lpstr>Behaviorale &amp; neuroling. Methoden</vt:lpstr>
      <vt:lpstr>Methode: ERP</vt:lpstr>
      <vt:lpstr>Elektrophysiologische Methoden und bildgebende Verfahren</vt:lpstr>
      <vt:lpstr>EEG</vt:lpstr>
      <vt:lpstr>EEG und ERP</vt:lpstr>
      <vt:lpstr>ERP</vt:lpstr>
      <vt:lpstr>Behaviorale &amp; neuroling. Methoden</vt:lpstr>
      <vt:lpstr>Behaviorale &amp; neuroling. Methoden</vt:lpstr>
      <vt:lpstr>Behaviorale &amp; neuroling. Methoden</vt:lpstr>
      <vt:lpstr>Behaviorale Methoden</vt:lpstr>
      <vt:lpstr>Behaviorale Methoden</vt:lpstr>
      <vt:lpstr>Methode:</vt:lpstr>
      <vt:lpstr>Behaviorale Methoden</vt:lpstr>
      <vt:lpstr>Behaviorale Methoden</vt:lpstr>
      <vt:lpstr>Behaviorale Methoden</vt:lpstr>
      <vt:lpstr>Beispielstudie: Tinits, Nölle &amp; Hartmann (2017)</vt:lpstr>
      <vt:lpstr>Design</vt:lpstr>
      <vt:lpstr>Methode</vt:lpstr>
      <vt:lpstr>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Sprache</vt:lpstr>
      <vt:lpstr>Setup</vt:lpstr>
      <vt:lpstr>PowerPoint Presentation</vt:lpstr>
      <vt:lpstr>Setup</vt:lpstr>
      <vt:lpstr>PowerPoint Presentation</vt:lpstr>
      <vt:lpstr>Ergebnisse</vt:lpstr>
      <vt:lpstr>Ergebnisse</vt:lpstr>
      <vt:lpstr>Ergebnisse</vt:lpstr>
      <vt:lpstr>Ergebnisse</vt:lpstr>
      <vt:lpstr>Ergebnisse</vt:lpstr>
      <vt:lpstr>PowerPoint Presentation</vt:lpstr>
      <vt:lpstr>PowerPoint Presentation</vt:lpstr>
      <vt:lpstr>PowerPoint Presentation</vt:lpstr>
      <vt:lpstr>Entwicklung der "Sprachen"</vt:lpstr>
      <vt:lpstr>Fazit</vt:lpstr>
      <vt:lpstr>Literatur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Austin: Performative Äußerungen</dc:title>
  <dc:creator>Carina</dc:creator>
  <cp:lastModifiedBy>Stefan Hartmann</cp:lastModifiedBy>
  <cp:revision>356</cp:revision>
  <dcterms:created xsi:type="dcterms:W3CDTF">2020-04-22T13:28:58Z</dcterms:created>
  <dcterms:modified xsi:type="dcterms:W3CDTF">2021-12-20T17:14:43Z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C115D637-A5FC-4D40-8383-B4C9C90AA558</vt:lpwstr>
  </property>
  <property fmtid="{D5CDD505-2E9C-101B-9397-08002B2CF9AE}" pid="3" name="ArticulatePath">
    <vt:lpwstr>Pragmatik_11_Präsuppositionstypen</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E:\Lehre\2020 SoSe Pragmatik\Präsentationen\Pragmatik_11_Präsuppositionen.ppta</vt:lpwstr>
  </property>
</Properties>
</file>